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816" r:id="rId1"/>
  </p:sldMasterIdLst>
  <p:notesMasterIdLst>
    <p:notesMasterId r:id="rId55"/>
  </p:notesMasterIdLst>
  <p:sldIdLst>
    <p:sldId id="256" r:id="rId2"/>
    <p:sldId id="310" r:id="rId3"/>
    <p:sldId id="298" r:id="rId4"/>
    <p:sldId id="299" r:id="rId5"/>
    <p:sldId id="300" r:id="rId6"/>
    <p:sldId id="301" r:id="rId7"/>
    <p:sldId id="302" r:id="rId8"/>
    <p:sldId id="305" r:id="rId9"/>
    <p:sldId id="264" r:id="rId10"/>
    <p:sldId id="257" r:id="rId11"/>
    <p:sldId id="259" r:id="rId12"/>
    <p:sldId id="260" r:id="rId13"/>
    <p:sldId id="261" r:id="rId14"/>
    <p:sldId id="262" r:id="rId15"/>
    <p:sldId id="267" r:id="rId16"/>
    <p:sldId id="263" r:id="rId17"/>
    <p:sldId id="265" r:id="rId18"/>
    <p:sldId id="268" r:id="rId19"/>
    <p:sldId id="269" r:id="rId20"/>
    <p:sldId id="274" r:id="rId21"/>
    <p:sldId id="275" r:id="rId22"/>
    <p:sldId id="287" r:id="rId23"/>
    <p:sldId id="307" r:id="rId24"/>
    <p:sldId id="297" r:id="rId25"/>
    <p:sldId id="306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92" r:id="rId37"/>
    <p:sldId id="288" r:id="rId38"/>
    <p:sldId id="289" r:id="rId39"/>
    <p:sldId id="290" r:id="rId40"/>
    <p:sldId id="291" r:id="rId41"/>
    <p:sldId id="293" r:id="rId42"/>
    <p:sldId id="294" r:id="rId43"/>
    <p:sldId id="303" r:id="rId44"/>
    <p:sldId id="308" r:id="rId45"/>
    <p:sldId id="309" r:id="rId46"/>
    <p:sldId id="295" r:id="rId47"/>
    <p:sldId id="270" r:id="rId48"/>
    <p:sldId id="271" r:id="rId49"/>
    <p:sldId id="272" r:id="rId50"/>
    <p:sldId id="273" r:id="rId51"/>
    <p:sldId id="296" r:id="rId52"/>
    <p:sldId id="258" r:id="rId53"/>
    <p:sldId id="266" r:id="rId5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3"/>
  </p:normalViewPr>
  <p:slideViewPr>
    <p:cSldViewPr snapToGrid="0" snapToObjects="1">
      <p:cViewPr varScale="1">
        <p:scale>
          <a:sx n="83" d="100"/>
          <a:sy n="83" d="100"/>
        </p:scale>
        <p:origin x="-1040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printerSettings" Target="printerSettings/printerSettings1.bin"/><Relationship Id="rId57" Type="http://schemas.openxmlformats.org/officeDocument/2006/relationships/presProps" Target="presProps.xml"/><Relationship Id="rId58" Type="http://schemas.openxmlformats.org/officeDocument/2006/relationships/viewProps" Target="viewProps.xml"/><Relationship Id="rId59" Type="http://schemas.openxmlformats.org/officeDocument/2006/relationships/theme" Target="theme/theme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jpe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tiff>
</file>

<file path=ppt/media/image19.tiff>
</file>

<file path=ppt/media/image2.jpg>
</file>

<file path=ppt/media/image20.tiff>
</file>

<file path=ppt/media/image21.tiff>
</file>

<file path=ppt/media/image22.png>
</file>

<file path=ppt/media/image23.tiff>
</file>

<file path=ppt/media/image24.png>
</file>

<file path=ppt/media/image25.tiff>
</file>

<file path=ppt/media/image26.tiff>
</file>

<file path=ppt/media/image27.tiff>
</file>

<file path=ppt/media/image28.tiff>
</file>

<file path=ppt/media/image29.png>
</file>

<file path=ppt/media/image3.tiff>
</file>

<file path=ppt/media/image3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55DDFF-DEBA-2941-8D1E-D901A673EEEE}" type="datetimeFigureOut">
              <a:rPr kumimoji="1" lang="zh-TW" altLang="en-US" smtClean="0"/>
              <a:t>19/3/23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E68494-DA23-6D49-AEF0-57C7CC869EE0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5040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kumimoji="1" lang="zh-TW" altLang="en-US"/>
              <a:t>朱克剛</a:t>
            </a:r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312464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970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94585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16040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1" lang="zh-TW" altLang="en-US"/>
              <a:t>朱克剛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739984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09561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9557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76965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20173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54676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kumimoji="1" lang="zh-TW" altLang="en-US"/>
              <a:t>朱克剛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22405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kumimoji="1" lang="zh-TW" altLang="en-US"/>
              <a:t>朱克剛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176C789-9431-F240-8656-ED292861A5A4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67770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github/gitignor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tif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f"/><Relationship Id="rId4" Type="http://schemas.openxmlformats.org/officeDocument/2006/relationships/image" Target="../media/image2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tif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-scm.com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63D6FEF3-B5F8-7741-8BFE-35964308A1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="" xmlns:a16="http://schemas.microsoft.com/office/drawing/2014/main" id="{C151C861-B624-154B-B6C7-50FB4C1B01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TW" altLang="en-US" dirty="0"/>
              <a:t>朱克剛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2D00D87C-C2CA-0B4A-8425-BC9F9CDFAD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9113" y="2357963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2389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1A1E746A-8754-864E-99C1-98DCF8958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建立</a:t>
            </a:r>
            <a:r>
              <a:rPr kumimoji="1" lang="en-US" altLang="zh-TW" dirty="0"/>
              <a:t>git</a:t>
            </a:r>
            <a:r>
              <a:rPr kumimoji="1" lang="zh-CN" altLang="en-US" dirty="0"/>
              <a:t>倉庫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83D74A12-3457-184F-AE2E-492141ED8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建立一個空的</a:t>
            </a:r>
            <a:r>
              <a:rPr kumimoji="1" lang="en-US" altLang="zh-CN" dirty="0"/>
              <a:t>git</a:t>
            </a:r>
            <a:r>
              <a:rPr kumimoji="1" lang="zh-CN" altLang="en-US" dirty="0"/>
              <a:t>倉庫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</a:t>
            </a:r>
            <a:r>
              <a:rPr kumimoji="1" lang="en-US" altLang="zh-TW" dirty="0" err="1"/>
              <a:t>init</a:t>
            </a:r>
            <a:endParaRPr kumimoji="1" lang="en-US" altLang="zh-TW" dirty="0"/>
          </a:p>
          <a:p>
            <a:r>
              <a:rPr kumimoji="1" lang="zh-CN" altLang="en-US" dirty="0"/>
              <a:t>會在執行</a:t>
            </a:r>
            <a:r>
              <a:rPr kumimoji="1" lang="en-US" altLang="zh-CN" dirty="0"/>
              <a:t> git </a:t>
            </a:r>
            <a:r>
              <a:rPr kumimoji="1" lang="en-US" altLang="zh-CN" dirty="0" err="1"/>
              <a:t>init</a:t>
            </a:r>
            <a:r>
              <a:rPr kumimoji="1" lang="en-US" altLang="zh-CN" dirty="0"/>
              <a:t> </a:t>
            </a:r>
            <a:r>
              <a:rPr kumimoji="1" lang="zh-CN" altLang="en-US" dirty="0"/>
              <a:t>的專案目錄下產生</a:t>
            </a:r>
            <a:r>
              <a:rPr kumimoji="1" lang="en-US" altLang="zh-CN" dirty="0"/>
              <a:t> .git </a:t>
            </a:r>
            <a:r>
              <a:rPr kumimoji="1" lang="zh-CN" altLang="en-US" dirty="0"/>
              <a:t>目錄</a:t>
            </a:r>
            <a:endParaRPr kumimoji="1" lang="en-US" altLang="zh-CN" dirty="0"/>
          </a:p>
          <a:p>
            <a:r>
              <a:rPr kumimoji="1" lang="zh-CN" altLang="en-US" dirty="0"/>
              <a:t>察看目前倉庫狀態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status</a:t>
            </a:r>
          </a:p>
          <a:p>
            <a:pPr lvl="1"/>
            <a:r>
              <a:rPr kumimoji="1" lang="en-US" altLang="zh-TW" dirty="0"/>
              <a:t>$ git status -s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90BF84D1-89E5-1945-8C2B-222B4933C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8A8E3F0B-7CCC-6641-AE07-96602C1E3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EB6356DB-E89F-1240-A65D-F20F8FEAF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128822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B409F10-154A-254B-AD20-0D3D79A4A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新增檔案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48DB7D26-A056-FF46-9CD5-67199464C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用編輯器編輯一個檔案，例如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a.txt</a:t>
            </a:r>
            <a:endParaRPr kumimoji="1" lang="en-US" altLang="zh-TW" dirty="0"/>
          </a:p>
          <a:p>
            <a:r>
              <a:rPr kumimoji="1" lang="zh-CN" altLang="en-US" dirty="0"/>
              <a:t>用</a:t>
            </a:r>
            <a:r>
              <a:rPr kumimoji="1" lang="en-US" altLang="zh-CN" dirty="0"/>
              <a:t> git status </a:t>
            </a:r>
            <a:r>
              <a:rPr kumimoji="1" lang="zh-CN" altLang="en-US" dirty="0"/>
              <a:t>察看狀態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466E43A1-08D8-DA48-91C0-327B731E3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3257549"/>
            <a:ext cx="9347200" cy="2540000"/>
          </a:xfrm>
          <a:prstGeom prst="rect">
            <a:avLst/>
          </a:prstGeom>
        </p:spPr>
      </p:pic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A7CAB39C-6F7E-744D-A52E-6F4FEC650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3468DC4D-087A-7548-8BC4-AE2ABFB90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53DDA753-38FD-AF44-8CCE-950054D6A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21627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4CDE328-A861-4D47-B4E5-1D86C20AED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追蹤新檔案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263C3D7B-C935-B045-9A1E-4408BEAA94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追蹤新增加的檔案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add </a:t>
            </a:r>
            <a:r>
              <a:rPr kumimoji="1" lang="en-US" altLang="zh-TW" dirty="0" err="1"/>
              <a:t>a.txt</a:t>
            </a:r>
            <a:endParaRPr kumimoji="1" lang="en-US" altLang="zh-TW" dirty="0"/>
          </a:p>
          <a:p>
            <a:r>
              <a:rPr kumimoji="1" lang="zh-CN" altLang="en-US" dirty="0"/>
              <a:t>現在看看</a:t>
            </a:r>
            <a:r>
              <a:rPr kumimoji="1" lang="en-US" altLang="zh-CN" dirty="0"/>
              <a:t> git </a:t>
            </a:r>
            <a:r>
              <a:rPr kumimoji="1" lang="zh-CN" altLang="en-US" dirty="0"/>
              <a:t>倉庫的狀態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8686AC29-7239-F848-82A3-AA1114F7C6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3571240"/>
            <a:ext cx="9347200" cy="2463800"/>
          </a:xfrm>
          <a:prstGeom prst="rect">
            <a:avLst/>
          </a:prstGeom>
        </p:spPr>
      </p:pic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DEEFE19B-EAFC-BC48-AFB5-3F6CEA162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D48A43C1-D5E6-3149-84E3-F74BD8895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75F40C6D-BB08-474D-BDE7-A3DDD307B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85478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28B5C2EF-2B38-D34C-8145-0A9F39BA7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修改已追蹤的檔案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CB2A8160-79ED-3C45-8A03-6E2FCEECF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隨意修改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a.txt</a:t>
            </a:r>
            <a:r>
              <a:rPr kumimoji="1" lang="en-US" altLang="zh-TW" dirty="0"/>
              <a:t> </a:t>
            </a:r>
            <a:r>
              <a:rPr kumimoji="1" lang="zh-CN" altLang="en-US" dirty="0"/>
              <a:t>內容，然後用</a:t>
            </a:r>
            <a:r>
              <a:rPr kumimoji="1" lang="en-US" altLang="zh-CN" dirty="0"/>
              <a:t> git status </a:t>
            </a:r>
            <a:r>
              <a:rPr kumimoji="1" lang="zh-CN" altLang="en-US" dirty="0"/>
              <a:t>察看倉庫狀態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95BDEC59-53FF-2844-BDE1-2864128E9E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2803525"/>
            <a:ext cx="9347200" cy="3594100"/>
          </a:xfrm>
          <a:prstGeom prst="rect">
            <a:avLst/>
          </a:prstGeom>
        </p:spPr>
      </p:pic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7DE7CC81-4F1D-264D-A586-ACEA776D8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3E5E46D4-99D3-2847-8034-98A10C9D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3DAB374E-13B3-134A-9ED2-345EEE3F7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358748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FC98A192-C708-784D-B50C-27EBCB405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暫存剛剛的修改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04C689AF-9CB8-C047-8668-037CED5CB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將已追蹤但後來又修改的檔案暫存起來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add </a:t>
            </a:r>
            <a:r>
              <a:rPr kumimoji="1" lang="en-US" altLang="zh-TW" dirty="0" err="1"/>
              <a:t>a.txt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B8419C69-7010-ED4A-8FDC-39EE43E01A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3429000"/>
            <a:ext cx="9347200" cy="2247900"/>
          </a:xfrm>
          <a:prstGeom prst="rect">
            <a:avLst/>
          </a:prstGeom>
        </p:spPr>
      </p:pic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5670916C-57F1-6F46-9F15-A4309A70D7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DCC0B09A-363D-544D-8F19-24B9B8686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BDD2DD61-B3EB-D24F-938F-FFFF15864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455072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4E556A6D-3A91-EF4B-9D03-32E0098D67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顯示差異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D8796B3C-CF2E-2441-A941-B8316D574C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顯示修改後尚未暫存與已暫存或已遞交間的差異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diff</a:t>
            </a:r>
          </a:p>
          <a:p>
            <a:r>
              <a:rPr kumimoji="1" lang="zh-TW" altLang="en-US" dirty="0"/>
              <a:t>若在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a.txt</a:t>
            </a:r>
            <a:r>
              <a:rPr kumimoji="1" lang="en-US" altLang="zh-TW" dirty="0"/>
              <a:t> </a:t>
            </a:r>
            <a:r>
              <a:rPr kumimoji="1" lang="zh-CN" altLang="en-US" dirty="0"/>
              <a:t>中輸入</a:t>
            </a:r>
            <a:r>
              <a:rPr kumimoji="1" lang="en-US" altLang="zh-CN" dirty="0"/>
              <a:t> hello world </a:t>
            </a:r>
            <a:r>
              <a:rPr kumimoji="1" lang="zh-CN" altLang="en-US" dirty="0"/>
              <a:t>後使用</a:t>
            </a:r>
            <a:r>
              <a:rPr kumimoji="1" lang="en-US" altLang="zh-CN" dirty="0"/>
              <a:t> git diff </a:t>
            </a:r>
            <a:r>
              <a:rPr kumimoji="1" lang="zh-CN" altLang="en-US" dirty="0"/>
              <a:t>察看與暫存檔間差異之處</a:t>
            </a:r>
            <a:endParaRPr kumimoji="1" lang="en-US" altLang="zh-CN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CN" altLang="en-US" dirty="0"/>
              <a:t>參數</a:t>
            </a:r>
            <a:r>
              <a:rPr kumimoji="1" lang="en-US" altLang="zh-CN" dirty="0"/>
              <a:t> --stage </a:t>
            </a:r>
            <a:r>
              <a:rPr kumimoji="1" lang="zh-CN" altLang="en-US" dirty="0"/>
              <a:t>顯示已暫存與已遞交間的差異（察看下一次遞交的內容）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FF536FC5-B828-C642-BE64-D6366C94D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3429000"/>
            <a:ext cx="9347200" cy="1600200"/>
          </a:xfrm>
          <a:prstGeom prst="rect">
            <a:avLst/>
          </a:prstGeom>
        </p:spPr>
      </p:pic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0777CA74-A636-1144-BCCC-B1134E0FA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C18C949B-7076-CA44-85A6-D4DC7F001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15947C49-962A-7544-BA0A-F93407E0E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619291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09514D10-534A-4F4A-A6F1-8853F010D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遞交變更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2C1D0DEE-34C2-CA47-B0DC-FCD796CF56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將暫存區的檔案遞交出去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commit</a:t>
            </a:r>
          </a:p>
          <a:p>
            <a:r>
              <a:rPr kumimoji="1" lang="zh-CN" altLang="en-US" dirty="0"/>
              <a:t>適當地修改</a:t>
            </a:r>
            <a:r>
              <a:rPr kumimoji="1" lang="zh-TW" altLang="en-US" dirty="0"/>
              <a:t>遞</a:t>
            </a:r>
            <a:r>
              <a:rPr kumimoji="1" lang="zh-CN" altLang="en-US" dirty="0"/>
              <a:t>交資訊後存檔即可。遞交資訊不可全部都是註解，遞交完成後，</a:t>
            </a:r>
            <a:r>
              <a:rPr kumimoji="1" lang="en-US" altLang="zh-CN" dirty="0"/>
              <a:t>git </a:t>
            </a:r>
            <a:r>
              <a:rPr kumimoji="1" lang="zh-CN" altLang="en-US" dirty="0"/>
              <a:t>會自動的將遞交資訊中的註解移除。</a:t>
            </a:r>
            <a:endParaRPr kumimoji="1" lang="en-US" altLang="zh-CN" dirty="0"/>
          </a:p>
          <a:p>
            <a:r>
              <a:rPr kumimoji="1" lang="zh-CN" altLang="en-US" dirty="0"/>
              <a:t>使用</a:t>
            </a:r>
            <a:r>
              <a:rPr kumimoji="1" lang="en-US" altLang="zh-CN" dirty="0"/>
              <a:t> -m </a:t>
            </a:r>
            <a:r>
              <a:rPr kumimoji="1" lang="zh-CN" altLang="en-US" dirty="0"/>
              <a:t>參數可以加快遞交程序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commit -m "</a:t>
            </a:r>
            <a:r>
              <a:rPr kumimoji="1" lang="zh-CN" altLang="en-US" dirty="0"/>
              <a:t>遞交資訊打在這裡</a:t>
            </a:r>
            <a:r>
              <a:rPr kumimoji="1" lang="en-US" altLang="zh-CN" dirty="0"/>
              <a:t>"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4826E922-CE0A-7844-A1A8-51909182B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4762500"/>
            <a:ext cx="9347200" cy="876300"/>
          </a:xfrm>
          <a:prstGeom prst="rect">
            <a:avLst/>
          </a:prstGeom>
        </p:spPr>
      </p:pic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29FD5AD9-67B7-2F43-BF9C-8364F3B80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BAED3C5A-E975-244E-9FC5-1111F14F0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404751CB-E1DF-9F40-9A90-F1816A137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70523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E8E8536D-CA9F-E042-9ED6-4873D9F2F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查看遞交歷史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E63B21A3-CAFC-0748-896A-BB7CD171E1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查看過去遞交的歷史紀錄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log</a:t>
            </a:r>
          </a:p>
          <a:p>
            <a:pPr lvl="1"/>
            <a:r>
              <a:rPr kumimoji="1" lang="en-US" altLang="zh-TW" dirty="0"/>
              <a:t>$ git log -1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E91581B0-2C19-4C43-A6CE-E483A4442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3429000"/>
            <a:ext cx="9347200" cy="1397000"/>
          </a:xfrm>
          <a:prstGeom prst="rect">
            <a:avLst/>
          </a:prstGeom>
        </p:spPr>
      </p:pic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ACF1A14B-A7F8-594D-BED4-FC4B21FD6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1D9B5F34-4C85-0A46-B604-8CFBC9A10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49C7E9E5-5028-0E4F-8A09-230A4BC40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17</a:t>
            </a:fld>
            <a:endParaRPr kumimoji="1" lang="zh-TW" altLang="en-US"/>
          </a:p>
        </p:txBody>
      </p:sp>
      <p:sp>
        <p:nvSpPr>
          <p:cNvPr id="8" name="直線圖說文字 2 (加上框線和強調線) 7">
            <a:extLst>
              <a:ext uri="{FF2B5EF4-FFF2-40B4-BE49-F238E27FC236}">
                <a16:creationId xmlns="" xmlns:a16="http://schemas.microsoft.com/office/drawing/2014/main" id="{3BE68F10-08FF-264A-8B86-B983FA6E1A3A}"/>
              </a:ext>
            </a:extLst>
          </p:cNvPr>
          <p:cNvSpPr/>
          <p:nvPr/>
        </p:nvSpPr>
        <p:spPr>
          <a:xfrm>
            <a:off x="3547951" y="2587930"/>
            <a:ext cx="2743199" cy="356260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85834"/>
              <a:gd name="adj6" fmla="val -32798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dirty="0"/>
              <a:t>數字</a:t>
            </a:r>
            <a:r>
              <a:rPr kumimoji="1" lang="en-US" altLang="zh-TW" dirty="0"/>
              <a:t> 1 </a:t>
            </a:r>
            <a:r>
              <a:rPr kumimoji="1" lang="zh-CN" altLang="en-US" dirty="0"/>
              <a:t>代表最新的一筆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65194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89D69A5E-DB2D-5547-BD7A-ABC8767FC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移除檔案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2EBF0DC6-F2EE-8940-AB23-F6AC27A5D3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TW" altLang="en-US" dirty="0"/>
              <a:t>將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b.txt</a:t>
            </a:r>
            <a:r>
              <a:rPr kumimoji="1" lang="en-US" altLang="zh-TW" dirty="0"/>
              <a:t> </a:t>
            </a:r>
            <a:r>
              <a:rPr kumimoji="1" lang="zh-CN" altLang="en-US" dirty="0"/>
              <a:t>從追蹤清單中移除，但在工作區還會保留此檔案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</a:t>
            </a:r>
            <a:r>
              <a:rPr kumimoji="1" lang="en-US" altLang="zh-TW" dirty="0" err="1"/>
              <a:t>rm</a:t>
            </a:r>
            <a:r>
              <a:rPr kumimoji="1" lang="en-US" altLang="zh-TW" dirty="0"/>
              <a:t> --cached </a:t>
            </a:r>
            <a:r>
              <a:rPr kumimoji="1" lang="en-US" altLang="zh-TW" dirty="0" err="1"/>
              <a:t>b.txt</a:t>
            </a:r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r>
              <a:rPr kumimoji="1" lang="zh-CN" altLang="en-US" dirty="0"/>
              <a:t>參數</a:t>
            </a:r>
            <a:r>
              <a:rPr kumimoji="1" lang="en-US" altLang="zh-CN" dirty="0"/>
              <a:t> -f </a:t>
            </a:r>
            <a:r>
              <a:rPr kumimoji="1" lang="zh-CN" altLang="en-US" dirty="0"/>
              <a:t>會將檔案從追蹤清單以及工作區刪除</a:t>
            </a:r>
            <a:r>
              <a:rPr kumimoji="1" lang="en-US" altLang="zh-CN" dirty="0"/>
              <a:t> </a:t>
            </a:r>
            <a:r>
              <a:rPr kumimoji="1" lang="en-US" altLang="zh-CN" dirty="0">
                <a:sym typeface="Wingdings" pitchFamily="2" charset="2"/>
              </a:rPr>
              <a:t> </a:t>
            </a:r>
            <a:r>
              <a:rPr kumimoji="1" lang="zh-CN" altLang="en-US" dirty="0">
                <a:sym typeface="Wingdings" pitchFamily="2" charset="2"/>
              </a:rPr>
              <a:t>真的刪掉救不回來了</a:t>
            </a:r>
            <a:endParaRPr kumimoji="1" lang="en-US" altLang="zh-CN" dirty="0">
              <a:sym typeface="Wingdings" pitchFamily="2" charset="2"/>
            </a:endParaRPr>
          </a:p>
          <a:p>
            <a:pPr lvl="1"/>
            <a:r>
              <a:rPr kumimoji="1" lang="en-US" altLang="zh-TW" dirty="0">
                <a:sym typeface="Wingdings" pitchFamily="2" charset="2"/>
              </a:rPr>
              <a:t>$ git </a:t>
            </a:r>
            <a:r>
              <a:rPr kumimoji="1" lang="en-US" altLang="zh-TW" dirty="0" err="1">
                <a:sym typeface="Wingdings" pitchFamily="2" charset="2"/>
              </a:rPr>
              <a:t>rm</a:t>
            </a:r>
            <a:r>
              <a:rPr kumimoji="1" lang="en-US" altLang="zh-TW" dirty="0">
                <a:sym typeface="Wingdings" pitchFamily="2" charset="2"/>
              </a:rPr>
              <a:t> -f </a:t>
            </a:r>
            <a:r>
              <a:rPr kumimoji="1" lang="en-US" altLang="zh-TW" dirty="0" err="1">
                <a:sym typeface="Wingdings" pitchFamily="2" charset="2"/>
              </a:rPr>
              <a:t>b.txt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0083749D-1B7F-BD44-9AFE-16F254170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2837180"/>
            <a:ext cx="9347200" cy="2463800"/>
          </a:xfrm>
          <a:prstGeom prst="rect">
            <a:avLst/>
          </a:prstGeom>
        </p:spPr>
      </p:pic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24A25863-1D06-8242-AFB8-587715909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0E3FC97C-E17E-9E42-9611-7A4D4295D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09BAF36A-9233-714E-8131-C187B6E3C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654953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050F4B70-D08B-B740-9734-FBF10BC29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排除檔案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E24E38F9-703D-8446-ACA7-6175845321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編輯</a:t>
            </a:r>
            <a:r>
              <a:rPr kumimoji="1" lang="en-US" altLang="zh-TW" dirty="0"/>
              <a:t> .</a:t>
            </a:r>
            <a:r>
              <a:rPr kumimoji="1" lang="en-US" altLang="zh-TW" dirty="0" err="1"/>
              <a:t>gitignore</a:t>
            </a:r>
            <a:r>
              <a:rPr kumimoji="1" lang="en-US" altLang="zh-TW" dirty="0"/>
              <a:t> </a:t>
            </a:r>
            <a:r>
              <a:rPr kumimoji="1" lang="zh-CN" altLang="en-US" dirty="0"/>
              <a:t>檔案，例如加上：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*.</a:t>
            </a:r>
            <a:r>
              <a:rPr kumimoji="1" lang="en-US" altLang="zh-CN" dirty="0" err="1"/>
              <a:t>bak</a:t>
            </a:r>
            <a:r>
              <a:rPr kumimoji="1" lang="zh-CN" altLang="en-US" dirty="0"/>
              <a:t>：所有附檔名為</a:t>
            </a:r>
            <a:r>
              <a:rPr kumimoji="1" lang="en-US" altLang="zh-CN" dirty="0"/>
              <a:t> .</a:t>
            </a:r>
            <a:r>
              <a:rPr kumimoji="1" lang="en-US" altLang="zh-CN" dirty="0" err="1"/>
              <a:t>bak</a:t>
            </a:r>
            <a:r>
              <a:rPr kumimoji="1" lang="en-US" altLang="zh-CN" dirty="0"/>
              <a:t> </a:t>
            </a:r>
            <a:r>
              <a:rPr kumimoji="1" lang="zh-CN" altLang="en-US" dirty="0"/>
              <a:t>的均忽略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*.[</a:t>
            </a:r>
            <a:r>
              <a:rPr kumimoji="1" lang="en-US" altLang="zh-CN" dirty="0" err="1"/>
              <a:t>oa</a:t>
            </a:r>
            <a:r>
              <a:rPr kumimoji="1" lang="en-US" altLang="zh-CN" dirty="0"/>
              <a:t>]</a:t>
            </a:r>
            <a:r>
              <a:rPr kumimoji="1" lang="zh-CN" altLang="en-US" dirty="0"/>
              <a:t>：所有附檔名為</a:t>
            </a:r>
            <a:r>
              <a:rPr kumimoji="1" lang="en-US" altLang="zh-CN" dirty="0"/>
              <a:t> .o </a:t>
            </a:r>
            <a:r>
              <a:rPr kumimoji="1" lang="zh-CN" altLang="en-US" dirty="0"/>
              <a:t>與</a:t>
            </a:r>
            <a:r>
              <a:rPr kumimoji="1" lang="en-US" altLang="zh-CN" dirty="0"/>
              <a:t> .a </a:t>
            </a:r>
            <a:r>
              <a:rPr kumimoji="1" lang="zh-CN" altLang="en-US" dirty="0"/>
              <a:t>的均忽略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*~</a:t>
            </a:r>
            <a:r>
              <a:rPr kumimoji="1" lang="zh-CN" altLang="en-US" dirty="0"/>
              <a:t>：所有</a:t>
            </a:r>
            <a:r>
              <a:rPr kumimoji="1" lang="en-US" altLang="zh-CN" dirty="0"/>
              <a:t> ~ </a:t>
            </a:r>
            <a:r>
              <a:rPr kumimoji="1" lang="zh-CN" altLang="en-US" dirty="0"/>
              <a:t>結尾的檔案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tmp</a:t>
            </a:r>
            <a:r>
              <a:rPr kumimoji="1" lang="en-US" altLang="zh-CN" dirty="0"/>
              <a:t>/: </a:t>
            </a:r>
            <a:r>
              <a:rPr kumimoji="1" lang="zh-CN" altLang="en-US" dirty="0"/>
              <a:t>整個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tmp</a:t>
            </a:r>
            <a:r>
              <a:rPr kumimoji="1" lang="zh-CN" altLang="en-US" dirty="0"/>
              <a:t>目錄</a:t>
            </a:r>
            <a:endParaRPr kumimoji="1" lang="en-US" altLang="zh-CN" dirty="0"/>
          </a:p>
          <a:p>
            <a:pPr lvl="1"/>
            <a:endParaRPr kumimoji="1" lang="en-US" altLang="zh-TW" dirty="0"/>
          </a:p>
          <a:p>
            <a:r>
              <a:rPr kumimoji="1" lang="zh-TW" altLang="en-US" dirty="0"/>
              <a:t>參考</a:t>
            </a:r>
            <a:r>
              <a:rPr kumimoji="1" lang="en-US" altLang="zh-TW" dirty="0"/>
              <a:t> </a:t>
            </a:r>
            <a:r>
              <a:rPr kumimoji="1" lang="en-US" altLang="zh-TW" dirty="0">
                <a:hlinkClick r:id="rId2"/>
              </a:rPr>
              <a:t>https://github.com/github/gitignore</a:t>
            </a:r>
            <a:r>
              <a:rPr kumimoji="1" lang="en-US" altLang="zh-TW" dirty="0"/>
              <a:t> 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D8EBB425-CFCB-5D41-A946-01961ECC2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D2C12693-F39B-134F-858C-5EE5895E4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0970F10F-A255-2245-A403-11F49A025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91880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 smtClean="0"/>
              <a:t>朱克剛</a:t>
            </a:r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 smtClean="0"/>
              <a:t>GIT</a:t>
            </a:r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2</a:t>
            </a:fld>
            <a:endParaRPr kumimoji="1" lang="zh-TW" altLang="en-US"/>
          </a:p>
        </p:txBody>
      </p:sp>
      <p:sp>
        <p:nvSpPr>
          <p:cNvPr id="7" name="等腰三角形 6"/>
          <p:cNvSpPr/>
          <p:nvPr/>
        </p:nvSpPr>
        <p:spPr>
          <a:xfrm>
            <a:off x="5663480" y="2602521"/>
            <a:ext cx="822960" cy="822960"/>
          </a:xfrm>
          <a:prstGeom prst="triangle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 dirty="0"/>
          </a:p>
        </p:txBody>
      </p:sp>
      <p:sp>
        <p:nvSpPr>
          <p:cNvPr id="8" name="等腰三角形 7"/>
          <p:cNvSpPr/>
          <p:nvPr/>
        </p:nvSpPr>
        <p:spPr>
          <a:xfrm>
            <a:off x="5967844" y="3029301"/>
            <a:ext cx="122418" cy="61198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738444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E2571FE-A2A7-9D4B-9101-E5BD77CE4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建立標籤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="" xmlns:a16="http://schemas.microsoft.com/office/drawing/2014/main" id="{BB81CD63-4AA6-FE4C-A9A3-F24E8445A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為目前的</a:t>
            </a:r>
            <a:r>
              <a:rPr kumimoji="1" lang="en-US" altLang="zh-TW" dirty="0"/>
              <a:t> commit </a:t>
            </a:r>
            <a:r>
              <a:rPr kumimoji="1" lang="zh-CN" altLang="en-US" dirty="0"/>
              <a:t>加上標籤，例如</a:t>
            </a:r>
            <a:r>
              <a:rPr kumimoji="1" lang="en-US" altLang="zh-CN" dirty="0"/>
              <a:t> v1.0, v2.0…</a:t>
            </a:r>
            <a:r>
              <a:rPr kumimoji="1" lang="zh-CN" altLang="en-US" dirty="0"/>
              <a:t>等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tag v1.0</a:t>
            </a:r>
          </a:p>
          <a:p>
            <a:pPr lvl="1"/>
            <a:r>
              <a:rPr kumimoji="1" lang="en-US" altLang="zh-TW" dirty="0"/>
              <a:t>$ git tag v2.0</a:t>
            </a:r>
          </a:p>
          <a:p>
            <a:r>
              <a:rPr kumimoji="1" lang="zh-TW" altLang="en-US" dirty="0"/>
              <a:t>察看有哪些標籤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tag</a:t>
            </a:r>
          </a:p>
          <a:p>
            <a:r>
              <a:rPr kumimoji="1" lang="zh-CN" altLang="en-US" dirty="0"/>
              <a:t>刪除標籤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tag -d [</a:t>
            </a:r>
            <a:r>
              <a:rPr kumimoji="1" lang="en-US" altLang="zh-TW" dirty="0" err="1"/>
              <a:t>tagname</a:t>
            </a:r>
            <a:r>
              <a:rPr kumimoji="1" lang="en-US" altLang="zh-TW" dirty="0"/>
              <a:t>]</a:t>
            </a:r>
          </a:p>
          <a:p>
            <a:pPr lvl="1"/>
            <a:r>
              <a:rPr kumimoji="1" lang="en-US" altLang="zh-TW" dirty="0"/>
              <a:t>$ git push origin -d [</a:t>
            </a:r>
            <a:r>
              <a:rPr kumimoji="1" lang="en-US" altLang="zh-TW" dirty="0" err="1"/>
              <a:t>tagname</a:t>
            </a:r>
            <a:r>
              <a:rPr kumimoji="1" lang="en-US" altLang="zh-TW" dirty="0"/>
              <a:t>]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="" xmlns:a16="http://schemas.microsoft.com/office/drawing/2014/main" id="{A0138E42-0419-9C46-8B82-CFE2EFF645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82C05046-DC37-364B-B8AE-B58470E79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FB005898-EAF6-DA44-B0E6-E28340381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20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000211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5AD7AAC8-CA7A-EB43-9B4C-D04E938E8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標記標籤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5E92F30B-06C7-7D4E-B973-67840E1FA2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在特定歷史紀錄上加上標籤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tag -f [</a:t>
            </a:r>
            <a:r>
              <a:rPr kumimoji="1" lang="en-US" altLang="zh-TW" dirty="0" err="1"/>
              <a:t>tagname</a:t>
            </a:r>
            <a:r>
              <a:rPr kumimoji="1" lang="en-US" altLang="zh-TW" dirty="0"/>
              <a:t>] 24ef5</a:t>
            </a:r>
          </a:p>
          <a:p>
            <a:pPr lvl="1"/>
            <a:r>
              <a:rPr kumimoji="1" lang="en-US" altLang="zh-TW" dirty="0"/>
              <a:t>$ git tag -f [</a:t>
            </a:r>
            <a:r>
              <a:rPr kumimoji="1" lang="en-US" altLang="zh-TW" dirty="0" err="1"/>
              <a:t>tagname</a:t>
            </a:r>
            <a:r>
              <a:rPr kumimoji="1" lang="en-US" altLang="zh-TW" dirty="0"/>
              <a:t>] [</a:t>
            </a:r>
            <a:r>
              <a:rPr kumimoji="1" lang="en-US" altLang="zh-TW" dirty="0" err="1"/>
              <a:t>another_tagname</a:t>
            </a:r>
            <a:r>
              <a:rPr kumimoji="1" lang="en-US" altLang="zh-TW" dirty="0"/>
              <a:t>]</a:t>
            </a:r>
          </a:p>
          <a:p>
            <a:r>
              <a:rPr kumimoji="1" lang="zh-CN" altLang="en-US" dirty="0"/>
              <a:t>將標籤發送至遠端倉庫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push origin -tags</a:t>
            </a:r>
          </a:p>
          <a:p>
            <a:r>
              <a:rPr kumimoji="1" lang="zh-CN" altLang="en-US" dirty="0"/>
              <a:t>修改遠端倉庫的標籤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push origin -f --tags</a:t>
            </a:r>
          </a:p>
          <a:p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ED0CA4A1-11AE-F44B-9573-3654579B2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2463DB1B-570E-8240-90F4-99FA979A1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04BBBB7A-D435-9A42-9C23-0DDE7A34A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21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654793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F878BC6D-1E88-A341-A856-54D59D421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別名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C0DD28B9-6167-B54E-A5D4-192C5F924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有時指令</a:t>
            </a:r>
            <a:r>
              <a:rPr kumimoji="1" lang="en-US" altLang="zh-TW" dirty="0"/>
              <a:t> + </a:t>
            </a:r>
            <a:r>
              <a:rPr kumimoji="1" lang="zh-CN" altLang="en-US" dirty="0"/>
              <a:t>參數太長，可以用別名來簡化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config --global </a:t>
            </a:r>
            <a:r>
              <a:rPr kumimoji="1" lang="en-US" altLang="zh-TW" dirty="0" err="1"/>
              <a:t>alias.co</a:t>
            </a:r>
            <a:r>
              <a:rPr kumimoji="1" lang="en-US" altLang="zh-TW" dirty="0"/>
              <a:t> checkout</a:t>
            </a:r>
          </a:p>
          <a:p>
            <a:pPr lvl="2"/>
            <a:r>
              <a:rPr kumimoji="1" lang="en-US" altLang="zh-TW" dirty="0"/>
              <a:t>$ git co</a:t>
            </a:r>
          </a:p>
          <a:p>
            <a:pPr lvl="1"/>
            <a:r>
              <a:rPr kumimoji="1" lang="en-US" altLang="zh-TW" dirty="0"/>
              <a:t>$ </a:t>
            </a:r>
            <a:r>
              <a:rPr lang="en" altLang="zh-TW" dirty="0"/>
              <a:t>git config --global </a:t>
            </a:r>
            <a:r>
              <a:rPr lang="en" altLang="zh-TW" dirty="0" err="1"/>
              <a:t>alias.lg</a:t>
            </a:r>
            <a:r>
              <a:rPr lang="en" altLang="zh-TW" dirty="0"/>
              <a:t> 'log --</a:t>
            </a:r>
            <a:r>
              <a:rPr lang="en" altLang="zh-TW" dirty="0" err="1"/>
              <a:t>oneline</a:t>
            </a:r>
            <a:r>
              <a:rPr lang="en" altLang="zh-TW" dirty="0"/>
              <a:t> --decorate --graph --all'</a:t>
            </a:r>
          </a:p>
          <a:p>
            <a:pPr lvl="2"/>
            <a:r>
              <a:rPr kumimoji="1" lang="en-US" altLang="zh-TW" dirty="0"/>
              <a:t>$ git </a:t>
            </a:r>
            <a:r>
              <a:rPr kumimoji="1" lang="en-US" altLang="zh-TW" dirty="0" err="1"/>
              <a:t>lg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B45E9FF3-B4CE-A644-912F-775D4CD34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6EA2854D-FA0E-1343-9822-9A45C7F21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53787931-6D51-BF4C-A007-E4CE52A4DE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22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90513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6E5E856F-8C3E-DA4D-84F5-161610852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取消</a:t>
            </a:r>
            <a:r>
              <a:rPr kumimoji="1" lang="en-US" altLang="zh-TW" dirty="0"/>
              <a:t> commit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C0D253D6-ABA5-8C4F-9D3F-D497E5C20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Commit </a:t>
            </a:r>
            <a:r>
              <a:rPr kumimoji="1" lang="zh-CN" altLang="en-US" dirty="0"/>
              <a:t>完之後發現錯誤或是還要補充資料</a:t>
            </a:r>
            <a:endParaRPr kumimoji="1" lang="en-US" altLang="zh-CN" dirty="0"/>
          </a:p>
          <a:p>
            <a:r>
              <a:rPr kumimoji="1" lang="en-US" altLang="zh-TW" dirty="0"/>
              <a:t>$ git commit --amend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769FE612-9AD5-984F-B329-5F19C7738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5E73F246-F5C1-F842-8E03-9D9CC8562A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775C5206-F4C6-994B-AA93-227CAA3C6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23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71775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F500C467-CE89-7D43-A576-9417C5D16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HEAD</a:t>
            </a:r>
            <a:r>
              <a:rPr kumimoji="1" lang="zh-CN" altLang="en-US" dirty="0"/>
              <a:t>指標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6E9C8CF1-BFFB-2B4B-B4F1-85B7BD103A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HEAD </a:t>
            </a:r>
            <a:r>
              <a:rPr kumimoji="1" lang="zh-CN" altLang="en-US" dirty="0"/>
              <a:t>指向某個分支最後</a:t>
            </a:r>
            <a:r>
              <a:rPr kumimoji="1" lang="en-US" altLang="zh-CN" dirty="0"/>
              <a:t> commit </a:t>
            </a:r>
            <a:r>
              <a:rPr kumimoji="1" lang="zh-CN" altLang="en-US" dirty="0"/>
              <a:t>快照</a:t>
            </a:r>
            <a:endParaRPr kumimoji="1" lang="en-US" altLang="zh-CN" dirty="0"/>
          </a:p>
          <a:p>
            <a:r>
              <a:rPr kumimoji="1" lang="zh-CN" altLang="en-US" dirty="0"/>
              <a:t>移動</a:t>
            </a:r>
            <a:r>
              <a:rPr kumimoji="1" lang="en-US" altLang="zh-CN" dirty="0"/>
              <a:t> HEAD </a:t>
            </a:r>
            <a:r>
              <a:rPr kumimoji="1" lang="zh-CN" altLang="en-US" dirty="0"/>
              <a:t>本身到某個</a:t>
            </a:r>
            <a:r>
              <a:rPr kumimoji="1" lang="en-US" altLang="zh-CN" dirty="0"/>
              <a:t> commit</a:t>
            </a:r>
          </a:p>
          <a:p>
            <a:pPr lvl="1"/>
            <a:r>
              <a:rPr kumimoji="1" lang="en-US" altLang="zh-TW" dirty="0"/>
              <a:t>git checkout</a:t>
            </a:r>
          </a:p>
          <a:p>
            <a:r>
              <a:rPr kumimoji="1" lang="zh-CN" altLang="en-US" dirty="0"/>
              <a:t>移動</a:t>
            </a:r>
            <a:r>
              <a:rPr kumimoji="1" lang="en-US" altLang="zh-CN" dirty="0"/>
              <a:t> HEAD </a:t>
            </a:r>
            <a:r>
              <a:rPr kumimoji="1" lang="zh-CN" altLang="en-US" dirty="0"/>
              <a:t>所指向的分支到某個</a:t>
            </a:r>
            <a:r>
              <a:rPr kumimoji="1" lang="zh-TW" altLang="en-US" dirty="0"/>
              <a:t> </a:t>
            </a:r>
            <a:r>
              <a:rPr kumimoji="1" lang="en-US" altLang="zh-TW" dirty="0"/>
              <a:t>commit</a:t>
            </a:r>
          </a:p>
          <a:p>
            <a:pPr lvl="1"/>
            <a:r>
              <a:rPr kumimoji="1" lang="en-US" altLang="zh-TW" dirty="0"/>
              <a:t>git reset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80593427-5FC3-F74A-8AB2-99F8BC57C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B366AC36-75FE-9045-B364-E71E6E6F2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41374AF2-B67E-3E43-9C25-A5E6C364F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24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787044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8B65F058-0F4E-C440-A9B7-8DC28DB95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放棄目前的修改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7DABFC11-B400-684C-AF9B-ABA7FC587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放棄目前的修改，恢復到上一次</a:t>
            </a:r>
            <a:r>
              <a:rPr kumimoji="1" lang="en-US" altLang="zh-TW" dirty="0"/>
              <a:t> commit </a:t>
            </a:r>
            <a:r>
              <a:rPr kumimoji="1" lang="zh-CN" altLang="en-US" dirty="0"/>
              <a:t>的狀態</a:t>
            </a:r>
            <a:endParaRPr kumimoji="1" lang="en-US" altLang="zh-CN" dirty="0"/>
          </a:p>
          <a:p>
            <a:r>
              <a:rPr kumimoji="1" lang="en-US" altLang="zh-TW" dirty="0"/>
              <a:t>$ git checkout -- [filename]</a:t>
            </a:r>
          </a:p>
          <a:p>
            <a:r>
              <a:rPr kumimoji="1" lang="zh-CN" altLang="en-US" dirty="0"/>
              <a:t>或放棄目前的</a:t>
            </a:r>
            <a:r>
              <a:rPr kumimoji="1" lang="en-US" altLang="zh-CN" dirty="0"/>
              <a:t> commit</a:t>
            </a:r>
            <a:r>
              <a:rPr kumimoji="1" lang="zh-CN" altLang="en-US" dirty="0"/>
              <a:t>，回到上一個</a:t>
            </a:r>
            <a:r>
              <a:rPr kumimoji="1" lang="en-US" altLang="zh-CN" dirty="0"/>
              <a:t> commit</a:t>
            </a:r>
          </a:p>
          <a:p>
            <a:r>
              <a:rPr kumimoji="1" lang="en-US" altLang="zh-TW" dirty="0"/>
              <a:t>$ git reset --hard HEAD~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8183BA33-8466-2549-A8C8-C6A2830EF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4F324A8D-CE85-8C45-927F-39E55BE87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5C24B9BB-89F2-DD42-B8C5-FDB61E8A3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25</a:t>
            </a:fld>
            <a:endParaRPr kumimoji="1" lang="zh-TW" altLang="en-US"/>
          </a:p>
        </p:txBody>
      </p:sp>
      <p:sp>
        <p:nvSpPr>
          <p:cNvPr id="7" name="直線圖說文字 1 (加上框線和強調線) 6">
            <a:extLst>
              <a:ext uri="{FF2B5EF4-FFF2-40B4-BE49-F238E27FC236}">
                <a16:creationId xmlns="" xmlns:a16="http://schemas.microsoft.com/office/drawing/2014/main" id="{1B8306A2-078A-0846-8A95-EC431146AA2A}"/>
              </a:ext>
            </a:extLst>
          </p:cNvPr>
          <p:cNvSpPr/>
          <p:nvPr/>
        </p:nvSpPr>
        <p:spPr>
          <a:xfrm>
            <a:off x="5035137" y="3847902"/>
            <a:ext cx="3396344" cy="1115984"/>
          </a:xfrm>
          <a:prstGeom prst="accentBorderCallout1">
            <a:avLst>
              <a:gd name="adj1" fmla="val 18750"/>
              <a:gd name="adj2" fmla="val -8333"/>
              <a:gd name="adj3" fmla="val -29203"/>
              <a:gd name="adj4" fmla="val -3063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TW" altLang="en-US" dirty="0"/>
              <a:t>注意</a:t>
            </a:r>
            <a:r>
              <a:rPr kumimoji="1" lang="en-US" altLang="zh-TW" dirty="0"/>
              <a:t>* </a:t>
            </a:r>
            <a:r>
              <a:rPr kumimoji="1" lang="zh-CN" altLang="en-US" dirty="0"/>
              <a:t>若目前資料尚未</a:t>
            </a:r>
            <a:r>
              <a:rPr kumimoji="1" lang="en-US" altLang="zh-CN" dirty="0"/>
              <a:t> commit</a:t>
            </a:r>
            <a:r>
              <a:rPr kumimoji="1" lang="zh-CN" altLang="en-US" dirty="0"/>
              <a:t>，此指令下完後修改的資料就再也救不回來了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986665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hade val="92000"/>
                <a:satMod val="160000"/>
              </a:schemeClr>
            </a:gs>
            <a:gs pos="77000">
              <a:schemeClr val="bg2">
                <a:tint val="100000"/>
                <a:shade val="73000"/>
                <a:satMod val="155000"/>
              </a:schemeClr>
            </a:gs>
            <a:gs pos="100000">
              <a:schemeClr val="bg2">
                <a:tint val="100000"/>
                <a:shade val="67000"/>
                <a:satMod val="14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B32F73EB-B46F-4F77-B3DC-7C374906F3B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ADDB10B3-CF45-4294-8994-0E8AD1FC6E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="" xmlns:a16="http://schemas.microsoft.com/office/drawing/2014/main" id="{5145417F-1D1B-48A7-B4DA-BAD73B02C8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13CF9D9F-1672-4D0C-934E-CD9EE1BE54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="" xmlns:a16="http://schemas.microsoft.com/office/drawing/2014/main" id="{1558C702-CA14-4264-B8FC-A5120F75DE0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7" name="Straight Connector 16">
              <a:extLst>
                <a:ext uri="{FF2B5EF4-FFF2-40B4-BE49-F238E27FC236}">
                  <a16:creationId xmlns="" xmlns:a16="http://schemas.microsoft.com/office/drawing/2014/main" id="{6621A72C-7343-4A22-8700-696C5860A21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="" xmlns:a16="http://schemas.microsoft.com/office/drawing/2014/main" id="{BB44A4DC-7861-4DCC-9931-5A075855D6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="" xmlns:a16="http://schemas.microsoft.com/office/drawing/2014/main" id="{E16C316F-BFB5-424F-A951-E962A3B745C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AA927C3B-99B6-4CC8-9B17-E037F849958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1C1D606D-4DA3-4806-8F40-02982F4AD00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25" name="Rectangle 24">
            <a:extLst>
              <a:ext uri="{FF2B5EF4-FFF2-40B4-BE49-F238E27FC236}">
                <a16:creationId xmlns="" xmlns:a16="http://schemas.microsoft.com/office/drawing/2014/main" id="{CD7A4F52-D451-483C-8243-5B0F83B91D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標題 1">
            <a:extLst>
              <a:ext uri="{FF2B5EF4-FFF2-40B4-BE49-F238E27FC236}">
                <a16:creationId xmlns="" xmlns:a16="http://schemas.microsoft.com/office/drawing/2014/main" id="{C22E5940-19BD-3040-A6A7-6D63FC6CB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883" y="1260389"/>
            <a:ext cx="6704658" cy="4335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kumimoji="1" lang="zh-TW" altLang="en-US" sz="5400">
                <a:solidFill>
                  <a:schemeClr val="tx1"/>
                </a:solidFill>
              </a:rPr>
              <a:t>重頭戲：分支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="" xmlns:a16="http://schemas.microsoft.com/office/drawing/2014/main" id="{657AA739-3C8C-3D41-B444-55919246D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3205" y="1260389"/>
            <a:ext cx="2658449" cy="43340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Bef>
                <a:spcPts val="0"/>
              </a:spcBef>
            </a:pPr>
            <a:endParaRPr kumimoji="1" lang="en-US" altLang="zh-TW" sz="2000" spc="80"/>
          </a:p>
        </p:txBody>
      </p:sp>
      <p:cxnSp>
        <p:nvCxnSpPr>
          <p:cNvPr id="40" name="Straight Connector 26">
            <a:extLst>
              <a:ext uri="{FF2B5EF4-FFF2-40B4-BE49-F238E27FC236}">
                <a16:creationId xmlns="" xmlns:a16="http://schemas.microsoft.com/office/drawing/2014/main" id="{23413C9D-32A8-4475-92E1-327E029906D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7CFEA4EA-385F-F44E-A4B0-35AF21B29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8A01605E-919A-6849-B698-D82D34FCA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4E4C3F2B-2737-844D-A4B4-6F9CCA3E8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26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83777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1BFF5E3C-1E15-8B45-9337-66218D010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建立三個檔案並且分別遞交三次</a:t>
            </a:r>
          </a:p>
        </p:txBody>
      </p:sp>
      <p:sp>
        <p:nvSpPr>
          <p:cNvPr id="25" name="內容版面配置區 24">
            <a:extLst>
              <a:ext uri="{FF2B5EF4-FFF2-40B4-BE49-F238E27FC236}">
                <a16:creationId xmlns="" xmlns:a16="http://schemas.microsoft.com/office/drawing/2014/main" id="{784C9B36-63AC-9A49-87B5-956F1B0D1E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建立檔名為</a:t>
            </a:r>
            <a:r>
              <a:rPr kumimoji="1" lang="en-US" altLang="zh-CN" dirty="0"/>
              <a:t> v1, v2, v3 </a:t>
            </a:r>
            <a:r>
              <a:rPr kumimoji="1" lang="zh-CN" altLang="en-US" dirty="0"/>
              <a:t>三個檔案，並且每建立一個檔案就遞交一次</a:t>
            </a:r>
            <a:endParaRPr kumimoji="1" lang="en-US" altLang="zh-TW" dirty="0"/>
          </a:p>
          <a:p>
            <a:r>
              <a:rPr kumimoji="1" lang="zh-TW" altLang="en-US" dirty="0"/>
              <a:t>空白處請填上每次遞交的</a:t>
            </a:r>
            <a:r>
              <a:rPr kumimoji="1" lang="en-US" altLang="zh-TW" dirty="0"/>
              <a:t> SHA-1 </a:t>
            </a:r>
            <a:r>
              <a:rPr kumimoji="1" lang="zh-CN" altLang="en-US" dirty="0"/>
              <a:t>編碼的前五碼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8C4209AD-E9F5-A44A-874C-7EB7400A6B44}"/>
              </a:ext>
            </a:extLst>
          </p:cNvPr>
          <p:cNvSpPr/>
          <p:nvPr/>
        </p:nvSpPr>
        <p:spPr>
          <a:xfrm>
            <a:off x="3005323" y="4977336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dirty="0">
                <a:solidFill>
                  <a:schemeClr val="tx1"/>
                </a:solidFill>
              </a:rPr>
              <a:t>v1: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="" xmlns:a16="http://schemas.microsoft.com/office/drawing/2014/main" id="{99665557-2273-A54A-8B35-F2A6A3C77FD1}"/>
              </a:ext>
            </a:extLst>
          </p:cNvPr>
          <p:cNvCxnSpPr>
            <a:cxnSpLocks/>
            <a:stCxn id="12" idx="1"/>
            <a:endCxn id="4" idx="3"/>
          </p:cNvCxnSpPr>
          <p:nvPr/>
        </p:nvCxnSpPr>
        <p:spPr>
          <a:xfrm flipH="1">
            <a:off x="4194587" y="5186673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4DEC2445-7B75-D74B-B74F-4FFA0E37FFDE}"/>
              </a:ext>
            </a:extLst>
          </p:cNvPr>
          <p:cNvSpPr/>
          <p:nvPr/>
        </p:nvSpPr>
        <p:spPr>
          <a:xfrm>
            <a:off x="4853915" y="4977335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dirty="0">
                <a:solidFill>
                  <a:schemeClr val="tx1"/>
                </a:solidFill>
              </a:rPr>
              <a:t>v2: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007E168D-30B2-AD4C-A6A7-93396C4B2E48}"/>
              </a:ext>
            </a:extLst>
          </p:cNvPr>
          <p:cNvSpPr/>
          <p:nvPr/>
        </p:nvSpPr>
        <p:spPr>
          <a:xfrm>
            <a:off x="6702507" y="4977334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dirty="0">
                <a:solidFill>
                  <a:schemeClr val="tx1"/>
                </a:solidFill>
              </a:rPr>
              <a:t>v3: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線箭頭接點 13">
            <a:extLst>
              <a:ext uri="{FF2B5EF4-FFF2-40B4-BE49-F238E27FC236}">
                <a16:creationId xmlns="" xmlns:a16="http://schemas.microsoft.com/office/drawing/2014/main" id="{CA4D19C4-6AE5-864D-B70A-02F22848D35F}"/>
              </a:ext>
            </a:extLst>
          </p:cNvPr>
          <p:cNvCxnSpPr>
            <a:cxnSpLocks/>
            <a:stCxn id="13" idx="1"/>
            <a:endCxn id="12" idx="3"/>
          </p:cNvCxnSpPr>
          <p:nvPr/>
        </p:nvCxnSpPr>
        <p:spPr>
          <a:xfrm flipH="1">
            <a:off x="6043179" y="5186672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="" xmlns:a16="http://schemas.microsoft.com/office/drawing/2014/main" id="{021F7C30-93D3-464F-B443-C4F4D915C23D}"/>
              </a:ext>
            </a:extLst>
          </p:cNvPr>
          <p:cNvSpPr/>
          <p:nvPr/>
        </p:nvSpPr>
        <p:spPr>
          <a:xfrm>
            <a:off x="6702507" y="3429000"/>
            <a:ext cx="1189264" cy="41867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HEAD</a:t>
            </a:r>
            <a:endParaRPr kumimoji="1" lang="zh-TW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="" xmlns:a16="http://schemas.microsoft.com/office/drawing/2014/main" id="{04B4E314-3CFF-EB4B-B218-51F4BFF6FD8C}"/>
              </a:ext>
            </a:extLst>
          </p:cNvPr>
          <p:cNvSpPr/>
          <p:nvPr/>
        </p:nvSpPr>
        <p:spPr>
          <a:xfrm>
            <a:off x="6702507" y="4203167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master</a:t>
            </a:r>
            <a:endParaRPr kumimoji="1" lang="zh-TW" altLang="en-US" dirty="0"/>
          </a:p>
        </p:txBody>
      </p:sp>
      <p:cxnSp>
        <p:nvCxnSpPr>
          <p:cNvPr id="22" name="直線箭頭接點 21">
            <a:extLst>
              <a:ext uri="{FF2B5EF4-FFF2-40B4-BE49-F238E27FC236}">
                <a16:creationId xmlns="" xmlns:a16="http://schemas.microsoft.com/office/drawing/2014/main" id="{B6027E81-01B2-FC47-AB4F-E0E1B4C9F002}"/>
              </a:ext>
            </a:extLst>
          </p:cNvPr>
          <p:cNvCxnSpPr>
            <a:stCxn id="19" idx="2"/>
            <a:endCxn id="20" idx="0"/>
          </p:cNvCxnSpPr>
          <p:nvPr/>
        </p:nvCxnSpPr>
        <p:spPr>
          <a:xfrm>
            <a:off x="7297139" y="3847675"/>
            <a:ext cx="0" cy="3554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箭頭接點 23">
            <a:extLst>
              <a:ext uri="{FF2B5EF4-FFF2-40B4-BE49-F238E27FC236}">
                <a16:creationId xmlns="" xmlns:a16="http://schemas.microsoft.com/office/drawing/2014/main" id="{C95F7546-8B30-2B43-AC5B-5EB9FC43493A}"/>
              </a:ext>
            </a:extLst>
          </p:cNvPr>
          <p:cNvCxnSpPr>
            <a:stCxn id="20" idx="2"/>
            <a:endCxn id="13" idx="0"/>
          </p:cNvCxnSpPr>
          <p:nvPr/>
        </p:nvCxnSpPr>
        <p:spPr>
          <a:xfrm>
            <a:off x="7297139" y="4621842"/>
            <a:ext cx="0" cy="3554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版面配置區 2">
            <a:extLst>
              <a:ext uri="{FF2B5EF4-FFF2-40B4-BE49-F238E27FC236}">
                <a16:creationId xmlns="" xmlns:a16="http://schemas.microsoft.com/office/drawing/2014/main" id="{D82D65B7-B35F-5348-89B6-F49BCAACE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63838BBC-6D3D-FC44-8C39-2D1670B00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A7D4B602-711E-9B4F-BBE1-385E78BDC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27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3000734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9B510C0-ACEC-DA45-91C6-8D91EDCFF3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/>
          <a:lstStyle/>
          <a:p>
            <a:r>
              <a:rPr kumimoji="1" lang="zh-CN" altLang="en-US" dirty="0"/>
              <a:t>建立分支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E7F3903A-F8DE-5542-A3D0-D2ABF71CA1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建立分支</a:t>
            </a:r>
            <a:r>
              <a:rPr kumimoji="1" lang="en-US" altLang="zh-CN" dirty="0"/>
              <a:t> testing</a:t>
            </a:r>
            <a:r>
              <a:rPr kumimoji="1" lang="zh-CN" altLang="en-US" dirty="0"/>
              <a:t>：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branch testing</a:t>
            </a:r>
          </a:p>
          <a:p>
            <a:r>
              <a:rPr kumimoji="1" lang="zh-CN" altLang="en-US" dirty="0"/>
              <a:t>察看結果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log</a:t>
            </a:r>
          </a:p>
          <a:p>
            <a:pPr lvl="1"/>
            <a:r>
              <a:rPr kumimoji="1" lang="zh-CN" altLang="en-US" dirty="0"/>
              <a:t>或是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log --</a:t>
            </a:r>
            <a:r>
              <a:rPr kumimoji="1" lang="en-US" altLang="zh-TW" dirty="0" err="1"/>
              <a:t>oneline</a:t>
            </a:r>
            <a:r>
              <a:rPr kumimoji="1" lang="en-US" altLang="zh-TW" dirty="0"/>
              <a:t> --decorate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BAF03AF1-E229-BE47-9E18-3B061EE74F60}"/>
              </a:ext>
            </a:extLst>
          </p:cNvPr>
          <p:cNvSpPr/>
          <p:nvPr/>
        </p:nvSpPr>
        <p:spPr>
          <a:xfrm>
            <a:off x="5332886" y="3846142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5" name="直線箭頭接點 4">
            <a:extLst>
              <a:ext uri="{FF2B5EF4-FFF2-40B4-BE49-F238E27FC236}">
                <a16:creationId xmlns="" xmlns:a16="http://schemas.microsoft.com/office/drawing/2014/main" id="{9F849730-5EEB-5F48-A589-C30D4092C9D9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6522150" y="4055479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483AFDD2-2106-4843-8816-3D5DDBD388DA}"/>
              </a:ext>
            </a:extLst>
          </p:cNvPr>
          <p:cNvSpPr/>
          <p:nvPr/>
        </p:nvSpPr>
        <p:spPr>
          <a:xfrm>
            <a:off x="7181478" y="3846141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01AA4889-F279-1C4D-8F8E-7F18B41AE665}"/>
              </a:ext>
            </a:extLst>
          </p:cNvPr>
          <p:cNvSpPr/>
          <p:nvPr/>
        </p:nvSpPr>
        <p:spPr>
          <a:xfrm>
            <a:off x="9030070" y="3846140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>
              <a:solidFill>
                <a:schemeClr val="tx1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="" xmlns:a16="http://schemas.microsoft.com/office/drawing/2014/main" id="{ADB13FBD-921D-9744-AD8D-90AA5BBF2F9A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8370742" y="4055478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3F311D0C-116B-9A49-ABF0-DD05E6C4FB7E}"/>
              </a:ext>
            </a:extLst>
          </p:cNvPr>
          <p:cNvSpPr/>
          <p:nvPr/>
        </p:nvSpPr>
        <p:spPr>
          <a:xfrm>
            <a:off x="9030070" y="2297806"/>
            <a:ext cx="1189264" cy="41867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HEAD</a:t>
            </a:r>
            <a:endParaRPr kumimoji="1"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04E81E32-676F-7445-AAE6-88D836B49E0B}"/>
              </a:ext>
            </a:extLst>
          </p:cNvPr>
          <p:cNvSpPr/>
          <p:nvPr/>
        </p:nvSpPr>
        <p:spPr>
          <a:xfrm>
            <a:off x="9030070" y="3071973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master</a:t>
            </a:r>
            <a:endParaRPr kumimoji="1" lang="zh-TW" altLang="en-US" dirty="0"/>
          </a:p>
        </p:txBody>
      </p:sp>
      <p:cxnSp>
        <p:nvCxnSpPr>
          <p:cNvPr id="11" name="直線箭頭接點 10">
            <a:extLst>
              <a:ext uri="{FF2B5EF4-FFF2-40B4-BE49-F238E27FC236}">
                <a16:creationId xmlns="" xmlns:a16="http://schemas.microsoft.com/office/drawing/2014/main" id="{1CC79E97-06FD-7A40-941F-B62DAF91DDB2}"/>
              </a:ext>
            </a:extLst>
          </p:cNvPr>
          <p:cNvCxnSpPr>
            <a:stCxn id="9" idx="2"/>
            <a:endCxn id="10" idx="0"/>
          </p:cNvCxnSpPr>
          <p:nvPr/>
        </p:nvCxnSpPr>
        <p:spPr>
          <a:xfrm>
            <a:off x="9624702" y="2716481"/>
            <a:ext cx="0" cy="3554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箭頭接點 11">
            <a:extLst>
              <a:ext uri="{FF2B5EF4-FFF2-40B4-BE49-F238E27FC236}">
                <a16:creationId xmlns="" xmlns:a16="http://schemas.microsoft.com/office/drawing/2014/main" id="{184FBDD5-7CC7-DC49-B664-B955BFF80007}"/>
              </a:ext>
            </a:extLst>
          </p:cNvPr>
          <p:cNvCxnSpPr>
            <a:stCxn id="10" idx="2"/>
            <a:endCxn id="7" idx="0"/>
          </p:cNvCxnSpPr>
          <p:nvPr/>
        </p:nvCxnSpPr>
        <p:spPr>
          <a:xfrm>
            <a:off x="9624702" y="3490648"/>
            <a:ext cx="0" cy="3554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BF1CA6E7-92FC-2C42-B247-D2EAC2F5D4AA}"/>
              </a:ext>
            </a:extLst>
          </p:cNvPr>
          <p:cNvSpPr/>
          <p:nvPr/>
        </p:nvSpPr>
        <p:spPr>
          <a:xfrm>
            <a:off x="9030070" y="4620307"/>
            <a:ext cx="1189264" cy="4186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testing</a:t>
            </a:r>
            <a:endParaRPr kumimoji="1" lang="zh-TW" altLang="en-US" dirty="0"/>
          </a:p>
        </p:txBody>
      </p:sp>
      <p:cxnSp>
        <p:nvCxnSpPr>
          <p:cNvPr id="15" name="直線箭頭接點 14">
            <a:extLst>
              <a:ext uri="{FF2B5EF4-FFF2-40B4-BE49-F238E27FC236}">
                <a16:creationId xmlns="" xmlns:a16="http://schemas.microsoft.com/office/drawing/2014/main" id="{5A9FDE7D-EC80-9E41-9240-3A64196001B3}"/>
              </a:ext>
            </a:extLst>
          </p:cNvPr>
          <p:cNvCxnSpPr>
            <a:stCxn id="13" idx="0"/>
            <a:endCxn id="7" idx="2"/>
          </p:cNvCxnSpPr>
          <p:nvPr/>
        </p:nvCxnSpPr>
        <p:spPr>
          <a:xfrm flipV="1">
            <a:off x="9624702" y="4264815"/>
            <a:ext cx="0" cy="3554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日期版面配置區 13">
            <a:extLst>
              <a:ext uri="{FF2B5EF4-FFF2-40B4-BE49-F238E27FC236}">
                <a16:creationId xmlns="" xmlns:a16="http://schemas.microsoft.com/office/drawing/2014/main" id="{FF22F0AA-18C0-214E-90C1-2E5DF9CF3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16" name="頁尾版面配置區 15">
            <a:extLst>
              <a:ext uri="{FF2B5EF4-FFF2-40B4-BE49-F238E27FC236}">
                <a16:creationId xmlns="" xmlns:a16="http://schemas.microsoft.com/office/drawing/2014/main" id="{D2B0886A-8E99-8745-A4C9-55C182F80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17" name="投影片編號版面配置區 16">
            <a:extLst>
              <a:ext uri="{FF2B5EF4-FFF2-40B4-BE49-F238E27FC236}">
                <a16:creationId xmlns="" xmlns:a16="http://schemas.microsoft.com/office/drawing/2014/main" id="{2FE90ACD-F9BA-8C45-9FE8-CA6C66550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28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28680754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0ED48847-5D72-564A-9C09-2B182EB37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切換到別的分支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E67AABCC-CE80-9A4F-9CED-9DD63A3D3F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將分支從</a:t>
            </a:r>
            <a:r>
              <a:rPr kumimoji="1" lang="en-US" altLang="zh-TW" dirty="0"/>
              <a:t> master </a:t>
            </a:r>
            <a:r>
              <a:rPr kumimoji="1" lang="zh-CN" altLang="en-US" dirty="0"/>
              <a:t>切換到</a:t>
            </a:r>
            <a:r>
              <a:rPr kumimoji="1" lang="en-US" altLang="zh-CN" dirty="0"/>
              <a:t> testing</a:t>
            </a:r>
          </a:p>
          <a:p>
            <a:pPr lvl="1"/>
            <a:r>
              <a:rPr kumimoji="1" lang="en-US" altLang="zh-TW" dirty="0"/>
              <a:t>$ git checkout testing</a:t>
            </a:r>
            <a:endParaRPr kumimoji="1" lang="zh-TW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="" xmlns:a16="http://schemas.microsoft.com/office/drawing/2014/main" id="{7146C924-278F-2B42-9650-F75046A0F4F3}"/>
              </a:ext>
            </a:extLst>
          </p:cNvPr>
          <p:cNvSpPr/>
          <p:nvPr/>
        </p:nvSpPr>
        <p:spPr>
          <a:xfrm>
            <a:off x="5344761" y="3143855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>
              <a:solidFill>
                <a:schemeClr val="tx1"/>
              </a:solidFill>
            </a:endParaRPr>
          </a:p>
        </p:txBody>
      </p:sp>
      <p:cxnSp>
        <p:nvCxnSpPr>
          <p:cNvPr id="19" name="直線箭頭接點 18">
            <a:extLst>
              <a:ext uri="{FF2B5EF4-FFF2-40B4-BE49-F238E27FC236}">
                <a16:creationId xmlns="" xmlns:a16="http://schemas.microsoft.com/office/drawing/2014/main" id="{19AB3E05-B21B-8348-9901-22C1346F7B97}"/>
              </a:ext>
            </a:extLst>
          </p:cNvPr>
          <p:cNvCxnSpPr>
            <a:cxnSpLocks/>
            <a:stCxn id="20" idx="1"/>
            <a:endCxn id="18" idx="3"/>
          </p:cNvCxnSpPr>
          <p:nvPr/>
        </p:nvCxnSpPr>
        <p:spPr>
          <a:xfrm flipH="1">
            <a:off x="6534025" y="3353192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="" xmlns:a16="http://schemas.microsoft.com/office/drawing/2014/main" id="{70DE42C4-2BD4-CD4F-85A2-CA4D468D0703}"/>
              </a:ext>
            </a:extLst>
          </p:cNvPr>
          <p:cNvSpPr/>
          <p:nvPr/>
        </p:nvSpPr>
        <p:spPr>
          <a:xfrm>
            <a:off x="7193353" y="3143854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="" xmlns:a16="http://schemas.microsoft.com/office/drawing/2014/main" id="{EED1F349-90F3-CF42-8B8B-0F0CAA9D49EC}"/>
              </a:ext>
            </a:extLst>
          </p:cNvPr>
          <p:cNvSpPr/>
          <p:nvPr/>
        </p:nvSpPr>
        <p:spPr>
          <a:xfrm>
            <a:off x="9041945" y="3143853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>
              <a:solidFill>
                <a:schemeClr val="tx1"/>
              </a:solidFill>
            </a:endParaRPr>
          </a:p>
        </p:txBody>
      </p:sp>
      <p:cxnSp>
        <p:nvCxnSpPr>
          <p:cNvPr id="22" name="直線箭頭接點 21">
            <a:extLst>
              <a:ext uri="{FF2B5EF4-FFF2-40B4-BE49-F238E27FC236}">
                <a16:creationId xmlns="" xmlns:a16="http://schemas.microsoft.com/office/drawing/2014/main" id="{A4A2B1C1-D597-6840-9C63-594240C8D4E8}"/>
              </a:ext>
            </a:extLst>
          </p:cNvPr>
          <p:cNvCxnSpPr>
            <a:cxnSpLocks/>
            <a:stCxn id="21" idx="1"/>
            <a:endCxn id="20" idx="3"/>
          </p:cNvCxnSpPr>
          <p:nvPr/>
        </p:nvCxnSpPr>
        <p:spPr>
          <a:xfrm flipH="1">
            <a:off x="8382617" y="3353191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="" xmlns:a16="http://schemas.microsoft.com/office/drawing/2014/main" id="{6737E415-425D-EB45-A78F-522FE132DCAF}"/>
              </a:ext>
            </a:extLst>
          </p:cNvPr>
          <p:cNvSpPr/>
          <p:nvPr/>
        </p:nvSpPr>
        <p:spPr>
          <a:xfrm>
            <a:off x="9041945" y="4687576"/>
            <a:ext cx="1189264" cy="41867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HEAD</a:t>
            </a:r>
            <a:endParaRPr kumimoji="1" lang="zh-TW" altLang="en-US" dirty="0"/>
          </a:p>
        </p:txBody>
      </p:sp>
      <p:sp>
        <p:nvSpPr>
          <p:cNvPr id="24" name="矩形 23">
            <a:extLst>
              <a:ext uri="{FF2B5EF4-FFF2-40B4-BE49-F238E27FC236}">
                <a16:creationId xmlns="" xmlns:a16="http://schemas.microsoft.com/office/drawing/2014/main" id="{9C74775C-4060-8F45-9C2C-A1ED0E9EFDB0}"/>
              </a:ext>
            </a:extLst>
          </p:cNvPr>
          <p:cNvSpPr/>
          <p:nvPr/>
        </p:nvSpPr>
        <p:spPr>
          <a:xfrm>
            <a:off x="9041945" y="2369686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master</a:t>
            </a:r>
            <a:endParaRPr kumimoji="1" lang="zh-TW" altLang="en-US" dirty="0"/>
          </a:p>
        </p:txBody>
      </p:sp>
      <p:cxnSp>
        <p:nvCxnSpPr>
          <p:cNvPr id="25" name="直線箭頭接點 24">
            <a:extLst>
              <a:ext uri="{FF2B5EF4-FFF2-40B4-BE49-F238E27FC236}">
                <a16:creationId xmlns="" xmlns:a16="http://schemas.microsoft.com/office/drawing/2014/main" id="{8CD09F97-C31F-9B4D-A521-12A86E4FFF7E}"/>
              </a:ext>
            </a:extLst>
          </p:cNvPr>
          <p:cNvCxnSpPr>
            <a:cxnSpLocks/>
            <a:stCxn id="23" idx="0"/>
            <a:endCxn id="27" idx="2"/>
          </p:cNvCxnSpPr>
          <p:nvPr/>
        </p:nvCxnSpPr>
        <p:spPr>
          <a:xfrm flipV="1">
            <a:off x="9636577" y="4336695"/>
            <a:ext cx="0" cy="3508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箭頭接點 25">
            <a:extLst>
              <a:ext uri="{FF2B5EF4-FFF2-40B4-BE49-F238E27FC236}">
                <a16:creationId xmlns="" xmlns:a16="http://schemas.microsoft.com/office/drawing/2014/main" id="{15117D9A-926B-D34D-96BD-424DEEFBEC36}"/>
              </a:ext>
            </a:extLst>
          </p:cNvPr>
          <p:cNvCxnSpPr>
            <a:stCxn id="24" idx="2"/>
            <a:endCxn id="21" idx="0"/>
          </p:cNvCxnSpPr>
          <p:nvPr/>
        </p:nvCxnSpPr>
        <p:spPr>
          <a:xfrm>
            <a:off x="9636577" y="2788361"/>
            <a:ext cx="0" cy="3554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="" xmlns:a16="http://schemas.microsoft.com/office/drawing/2014/main" id="{F8A9A715-AB0C-414D-B7EF-E5A8ED8226E8}"/>
              </a:ext>
            </a:extLst>
          </p:cNvPr>
          <p:cNvSpPr/>
          <p:nvPr/>
        </p:nvSpPr>
        <p:spPr>
          <a:xfrm>
            <a:off x="9041945" y="3918020"/>
            <a:ext cx="1189264" cy="4186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testing</a:t>
            </a:r>
            <a:endParaRPr kumimoji="1" lang="zh-TW" altLang="en-US" dirty="0"/>
          </a:p>
        </p:txBody>
      </p:sp>
      <p:cxnSp>
        <p:nvCxnSpPr>
          <p:cNvPr id="28" name="直線箭頭接點 27">
            <a:extLst>
              <a:ext uri="{FF2B5EF4-FFF2-40B4-BE49-F238E27FC236}">
                <a16:creationId xmlns="" xmlns:a16="http://schemas.microsoft.com/office/drawing/2014/main" id="{0176590B-0A43-904B-BD79-7BF33D1B1830}"/>
              </a:ext>
            </a:extLst>
          </p:cNvPr>
          <p:cNvCxnSpPr>
            <a:stCxn id="27" idx="0"/>
            <a:endCxn id="21" idx="2"/>
          </p:cNvCxnSpPr>
          <p:nvPr/>
        </p:nvCxnSpPr>
        <p:spPr>
          <a:xfrm flipV="1">
            <a:off x="9636577" y="3562528"/>
            <a:ext cx="0" cy="3554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DC395D08-56E6-1145-8C91-EE2DF6383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E2CC7DB4-D1CE-7A42-A4EF-574A22604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DA85CBE9-EA08-CC4F-9662-8759744D6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29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331951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50C296C4-564D-0945-966B-213521090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CN" altLang="en-US" dirty="0"/>
              <a:t>原理</a:t>
            </a:r>
            <a:endParaRPr kumimoji="1" lang="zh-TW" alt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="" xmlns:a16="http://schemas.microsoft.com/office/drawing/2014/main" id="{031B48DE-642F-D444-9030-238076677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="" xmlns:a16="http://schemas.microsoft.com/office/drawing/2014/main" id="{9887985E-F92A-684A-83F3-F63EA73A7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DBE3672B-BE0B-D141-AEAD-299FB3523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3</a:t>
            </a:fld>
            <a:endParaRPr kumimoji="1"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="" xmlns:a16="http://schemas.microsoft.com/office/drawing/2014/main" id="{1827939D-5EE7-F54A-979D-C935F82D2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0" y="1795806"/>
            <a:ext cx="706120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37116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8EC05F1F-C12F-BE4E-A787-2C930C119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在別的分支遞交</a:t>
            </a:r>
            <a:r>
              <a:rPr kumimoji="1" lang="en-US" altLang="zh-TW" dirty="0"/>
              <a:t>-1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B6CE1F97-C86D-6145-AD9D-3E8D303B39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建立</a:t>
            </a:r>
            <a:r>
              <a:rPr kumimoji="1" lang="zh-CN" altLang="en-US" dirty="0"/>
              <a:t>檔名為</a:t>
            </a:r>
            <a:r>
              <a:rPr kumimoji="1" lang="en-US" altLang="zh-CN" dirty="0"/>
              <a:t> v4 </a:t>
            </a:r>
            <a:r>
              <a:rPr kumimoji="1" lang="zh-CN" altLang="en-US" dirty="0"/>
              <a:t>的檔案並且遞交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21448FD8-5915-7846-BD04-87C074FDA73A}"/>
              </a:ext>
            </a:extLst>
          </p:cNvPr>
          <p:cNvSpPr/>
          <p:nvPr/>
        </p:nvSpPr>
        <p:spPr>
          <a:xfrm>
            <a:off x="1921824" y="3784494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>
              <a:solidFill>
                <a:schemeClr val="tx1"/>
              </a:solidFill>
            </a:endParaRPr>
          </a:p>
        </p:txBody>
      </p:sp>
      <p:cxnSp>
        <p:nvCxnSpPr>
          <p:cNvPr id="5" name="直線箭頭接點 4">
            <a:extLst>
              <a:ext uri="{FF2B5EF4-FFF2-40B4-BE49-F238E27FC236}">
                <a16:creationId xmlns="" xmlns:a16="http://schemas.microsoft.com/office/drawing/2014/main" id="{5A4E60F9-7703-6A4D-914E-B558A48F22D6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3111088" y="3993831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C5EA5DDB-435E-B64E-BECB-ACF6FEEA00BC}"/>
              </a:ext>
            </a:extLst>
          </p:cNvPr>
          <p:cNvSpPr/>
          <p:nvPr/>
        </p:nvSpPr>
        <p:spPr>
          <a:xfrm>
            <a:off x="3770416" y="3784493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504D78FE-3E9E-5C47-9221-3C4D27406448}"/>
              </a:ext>
            </a:extLst>
          </p:cNvPr>
          <p:cNvSpPr/>
          <p:nvPr/>
        </p:nvSpPr>
        <p:spPr>
          <a:xfrm>
            <a:off x="5619008" y="3784492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>
              <a:solidFill>
                <a:schemeClr val="tx1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="" xmlns:a16="http://schemas.microsoft.com/office/drawing/2014/main" id="{5CBA5ED9-C7A8-2142-8F79-DC2DC7E334AE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4959680" y="3993830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D82A4FC8-BABE-0D44-92A4-0E43EB008065}"/>
              </a:ext>
            </a:extLst>
          </p:cNvPr>
          <p:cNvSpPr/>
          <p:nvPr/>
        </p:nvSpPr>
        <p:spPr>
          <a:xfrm>
            <a:off x="7467600" y="5328215"/>
            <a:ext cx="1189264" cy="41867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HEAD</a:t>
            </a:r>
            <a:endParaRPr kumimoji="1"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46E06124-1F84-F64A-B550-0CC3C84DC1F4}"/>
              </a:ext>
            </a:extLst>
          </p:cNvPr>
          <p:cNvSpPr/>
          <p:nvPr/>
        </p:nvSpPr>
        <p:spPr>
          <a:xfrm>
            <a:off x="5619008" y="3010325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master</a:t>
            </a:r>
            <a:endParaRPr kumimoji="1" lang="zh-TW" altLang="en-US" dirty="0"/>
          </a:p>
        </p:txBody>
      </p:sp>
      <p:cxnSp>
        <p:nvCxnSpPr>
          <p:cNvPr id="11" name="直線箭頭接點 10">
            <a:extLst>
              <a:ext uri="{FF2B5EF4-FFF2-40B4-BE49-F238E27FC236}">
                <a16:creationId xmlns="" xmlns:a16="http://schemas.microsoft.com/office/drawing/2014/main" id="{8B20C3B9-12C9-F54B-B763-643999F57EEC}"/>
              </a:ext>
            </a:extLst>
          </p:cNvPr>
          <p:cNvCxnSpPr>
            <a:cxnSpLocks/>
            <a:stCxn id="9" idx="0"/>
            <a:endCxn id="13" idx="2"/>
          </p:cNvCxnSpPr>
          <p:nvPr/>
        </p:nvCxnSpPr>
        <p:spPr>
          <a:xfrm flipV="1">
            <a:off x="8062232" y="4977334"/>
            <a:ext cx="0" cy="3508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箭頭接點 11">
            <a:extLst>
              <a:ext uri="{FF2B5EF4-FFF2-40B4-BE49-F238E27FC236}">
                <a16:creationId xmlns="" xmlns:a16="http://schemas.microsoft.com/office/drawing/2014/main" id="{3F9D5B20-BEE4-D445-86AF-7CC9CADB7E2E}"/>
              </a:ext>
            </a:extLst>
          </p:cNvPr>
          <p:cNvCxnSpPr>
            <a:stCxn id="10" idx="2"/>
            <a:endCxn id="7" idx="0"/>
          </p:cNvCxnSpPr>
          <p:nvPr/>
        </p:nvCxnSpPr>
        <p:spPr>
          <a:xfrm>
            <a:off x="6213640" y="3429000"/>
            <a:ext cx="0" cy="3554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56C8AA22-4C71-864F-9960-91510E010B9B}"/>
              </a:ext>
            </a:extLst>
          </p:cNvPr>
          <p:cNvSpPr/>
          <p:nvPr/>
        </p:nvSpPr>
        <p:spPr>
          <a:xfrm>
            <a:off x="7467600" y="4558659"/>
            <a:ext cx="1189264" cy="4186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testing</a:t>
            </a:r>
            <a:endParaRPr kumimoji="1" lang="zh-TW" altLang="en-US" dirty="0"/>
          </a:p>
        </p:txBody>
      </p:sp>
      <p:cxnSp>
        <p:nvCxnSpPr>
          <p:cNvPr id="14" name="直線箭頭接點 13">
            <a:extLst>
              <a:ext uri="{FF2B5EF4-FFF2-40B4-BE49-F238E27FC236}">
                <a16:creationId xmlns="" xmlns:a16="http://schemas.microsoft.com/office/drawing/2014/main" id="{764474E4-3F40-3045-908D-9790CBE538BE}"/>
              </a:ext>
            </a:extLst>
          </p:cNvPr>
          <p:cNvCxnSpPr>
            <a:cxnSpLocks/>
            <a:stCxn id="13" idx="0"/>
            <a:endCxn id="15" idx="2"/>
          </p:cNvCxnSpPr>
          <p:nvPr/>
        </p:nvCxnSpPr>
        <p:spPr>
          <a:xfrm flipV="1">
            <a:off x="8062232" y="4209516"/>
            <a:ext cx="0" cy="3491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0DCEFA32-E3B6-5B45-BBBC-56B73D2F3AEE}"/>
              </a:ext>
            </a:extLst>
          </p:cNvPr>
          <p:cNvSpPr/>
          <p:nvPr/>
        </p:nvSpPr>
        <p:spPr>
          <a:xfrm>
            <a:off x="7467600" y="3790841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dirty="0">
                <a:solidFill>
                  <a:schemeClr val="tx1"/>
                </a:solidFill>
              </a:rPr>
              <a:t>v4: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6" name="直線箭頭接點 15">
            <a:extLst>
              <a:ext uri="{FF2B5EF4-FFF2-40B4-BE49-F238E27FC236}">
                <a16:creationId xmlns="" xmlns:a16="http://schemas.microsoft.com/office/drawing/2014/main" id="{E0B7081D-7694-EC4F-903E-07B0ADC7208E}"/>
              </a:ext>
            </a:extLst>
          </p:cNvPr>
          <p:cNvCxnSpPr>
            <a:cxnSpLocks/>
            <a:stCxn id="15" idx="1"/>
            <a:endCxn id="7" idx="3"/>
          </p:cNvCxnSpPr>
          <p:nvPr/>
        </p:nvCxnSpPr>
        <p:spPr>
          <a:xfrm flipH="1" flipV="1">
            <a:off x="6808272" y="3993830"/>
            <a:ext cx="659328" cy="634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日期版面配置區 16">
            <a:extLst>
              <a:ext uri="{FF2B5EF4-FFF2-40B4-BE49-F238E27FC236}">
                <a16:creationId xmlns="" xmlns:a16="http://schemas.microsoft.com/office/drawing/2014/main" id="{D4607461-D338-024F-A0AC-64706FE14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18" name="頁尾版面配置區 17">
            <a:extLst>
              <a:ext uri="{FF2B5EF4-FFF2-40B4-BE49-F238E27FC236}">
                <a16:creationId xmlns="" xmlns:a16="http://schemas.microsoft.com/office/drawing/2014/main" id="{8CD6227C-539D-EF4F-AB79-76EC7E06C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19" name="投影片編號版面配置區 18">
            <a:extLst>
              <a:ext uri="{FF2B5EF4-FFF2-40B4-BE49-F238E27FC236}">
                <a16:creationId xmlns="" xmlns:a16="http://schemas.microsoft.com/office/drawing/2014/main" id="{BECD4438-8044-D44A-B2CF-08F060A2F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30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72276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C6BD5F66-062A-334A-A299-13DC23E4E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在別的分支遞交</a:t>
            </a:r>
            <a:r>
              <a:rPr kumimoji="1" lang="en-US" altLang="zh-TW" dirty="0"/>
              <a:t>-2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CBCA761C-F31E-8D44-B1FC-7B126ED5C9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回到</a:t>
            </a:r>
            <a:r>
              <a:rPr kumimoji="1" lang="en-US" altLang="zh-TW" dirty="0"/>
              <a:t> master</a:t>
            </a:r>
          </a:p>
          <a:p>
            <a:pPr lvl="1"/>
            <a:r>
              <a:rPr kumimoji="1" lang="en-US" altLang="zh-TW" dirty="0"/>
              <a:t>$ git checkout master</a:t>
            </a:r>
          </a:p>
          <a:p>
            <a:r>
              <a:rPr kumimoji="1" lang="zh-TW" altLang="en-US" dirty="0"/>
              <a:t>建立</a:t>
            </a:r>
            <a:r>
              <a:rPr kumimoji="1" lang="zh-CN" altLang="en-US" dirty="0"/>
              <a:t>檔名為</a:t>
            </a:r>
            <a:r>
              <a:rPr kumimoji="1" lang="en-US" altLang="zh-CN" dirty="0"/>
              <a:t> v5 </a:t>
            </a:r>
            <a:r>
              <a:rPr kumimoji="1" lang="zh-CN" altLang="en-US" dirty="0"/>
              <a:t>的檔案並且遞交</a:t>
            </a:r>
            <a:endParaRPr kumimoji="1" lang="en-US" altLang="zh-TW" dirty="0"/>
          </a:p>
          <a:p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F0C05E7D-910F-7F4C-9440-DEB1BAB91396}"/>
              </a:ext>
            </a:extLst>
          </p:cNvPr>
          <p:cNvSpPr/>
          <p:nvPr/>
        </p:nvSpPr>
        <p:spPr>
          <a:xfrm>
            <a:off x="2610593" y="3784494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>
              <a:solidFill>
                <a:schemeClr val="tx1"/>
              </a:solidFill>
            </a:endParaRPr>
          </a:p>
        </p:txBody>
      </p:sp>
      <p:cxnSp>
        <p:nvCxnSpPr>
          <p:cNvPr id="5" name="直線箭頭接點 4">
            <a:extLst>
              <a:ext uri="{FF2B5EF4-FFF2-40B4-BE49-F238E27FC236}">
                <a16:creationId xmlns="" xmlns:a16="http://schemas.microsoft.com/office/drawing/2014/main" id="{D9FC4605-1FC9-C547-89B5-4DAB611B90E5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3799857" y="3993831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DEA2DA75-D4F6-3449-A476-C66B2A2C203A}"/>
              </a:ext>
            </a:extLst>
          </p:cNvPr>
          <p:cNvSpPr/>
          <p:nvPr/>
        </p:nvSpPr>
        <p:spPr>
          <a:xfrm>
            <a:off x="4459185" y="3784493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1A998A83-A43A-D04F-A5C9-5D9D9B064974}"/>
              </a:ext>
            </a:extLst>
          </p:cNvPr>
          <p:cNvSpPr/>
          <p:nvPr/>
        </p:nvSpPr>
        <p:spPr>
          <a:xfrm>
            <a:off x="6307777" y="3784492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>
              <a:solidFill>
                <a:schemeClr val="tx1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="" xmlns:a16="http://schemas.microsoft.com/office/drawing/2014/main" id="{82E0D7CB-7EF7-1545-AAAE-66512FA2A638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5648449" y="3993830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8F4FF0C1-2747-224A-B7C4-C269A24F91C4}"/>
              </a:ext>
            </a:extLst>
          </p:cNvPr>
          <p:cNvSpPr/>
          <p:nvPr/>
        </p:nvSpPr>
        <p:spPr>
          <a:xfrm>
            <a:off x="7990114" y="1480135"/>
            <a:ext cx="1189264" cy="41867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HEAD</a:t>
            </a:r>
            <a:endParaRPr kumimoji="1" lang="zh-TW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7E333E2E-6113-1644-87F9-262CB43E761D}"/>
              </a:ext>
            </a:extLst>
          </p:cNvPr>
          <p:cNvSpPr/>
          <p:nvPr/>
        </p:nvSpPr>
        <p:spPr>
          <a:xfrm>
            <a:off x="7990114" y="2241391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master</a:t>
            </a:r>
            <a:endParaRPr kumimoji="1" lang="zh-TW" altLang="en-US" dirty="0"/>
          </a:p>
        </p:txBody>
      </p:sp>
      <p:cxnSp>
        <p:nvCxnSpPr>
          <p:cNvPr id="11" name="直線箭頭接點 10">
            <a:extLst>
              <a:ext uri="{FF2B5EF4-FFF2-40B4-BE49-F238E27FC236}">
                <a16:creationId xmlns="" xmlns:a16="http://schemas.microsoft.com/office/drawing/2014/main" id="{1D6A5932-7AF4-A94F-8987-499F30273A76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8584746" y="1898810"/>
            <a:ext cx="0" cy="3425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箭頭接點 11">
            <a:extLst>
              <a:ext uri="{FF2B5EF4-FFF2-40B4-BE49-F238E27FC236}">
                <a16:creationId xmlns="" xmlns:a16="http://schemas.microsoft.com/office/drawing/2014/main" id="{D94E942E-DF5A-8A4E-B89C-F967CFD05B8E}"/>
              </a:ext>
            </a:extLst>
          </p:cNvPr>
          <p:cNvCxnSpPr>
            <a:cxnSpLocks/>
            <a:stCxn id="10" idx="2"/>
            <a:endCxn id="18" idx="0"/>
          </p:cNvCxnSpPr>
          <p:nvPr/>
        </p:nvCxnSpPr>
        <p:spPr>
          <a:xfrm>
            <a:off x="8584746" y="2660066"/>
            <a:ext cx="0" cy="34760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8F7C5208-0CDD-CE4F-8DB9-00A323174860}"/>
              </a:ext>
            </a:extLst>
          </p:cNvPr>
          <p:cNvSpPr/>
          <p:nvPr/>
        </p:nvSpPr>
        <p:spPr>
          <a:xfrm>
            <a:off x="7990114" y="5035314"/>
            <a:ext cx="1189264" cy="4186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testing</a:t>
            </a:r>
            <a:endParaRPr kumimoji="1" lang="zh-TW" altLang="en-US" dirty="0"/>
          </a:p>
        </p:txBody>
      </p:sp>
      <p:cxnSp>
        <p:nvCxnSpPr>
          <p:cNvPr id="14" name="直線箭頭接點 13">
            <a:extLst>
              <a:ext uri="{FF2B5EF4-FFF2-40B4-BE49-F238E27FC236}">
                <a16:creationId xmlns="" xmlns:a16="http://schemas.microsoft.com/office/drawing/2014/main" id="{B61CB61A-054B-D048-8163-EF7B78AEEF9A}"/>
              </a:ext>
            </a:extLst>
          </p:cNvPr>
          <p:cNvCxnSpPr>
            <a:cxnSpLocks/>
            <a:stCxn id="13" idx="0"/>
            <a:endCxn id="15" idx="2"/>
          </p:cNvCxnSpPr>
          <p:nvPr/>
        </p:nvCxnSpPr>
        <p:spPr>
          <a:xfrm flipV="1">
            <a:off x="8584746" y="4686171"/>
            <a:ext cx="0" cy="34914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2089BA3C-D7F9-BA40-A01E-9659B9F1D200}"/>
              </a:ext>
            </a:extLst>
          </p:cNvPr>
          <p:cNvSpPr/>
          <p:nvPr/>
        </p:nvSpPr>
        <p:spPr>
          <a:xfrm>
            <a:off x="7990114" y="4267496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dirty="0">
                <a:solidFill>
                  <a:schemeClr val="tx1"/>
                </a:solidFill>
              </a:rPr>
              <a:t>v4: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6" name="直線箭頭接點 15">
            <a:extLst>
              <a:ext uri="{FF2B5EF4-FFF2-40B4-BE49-F238E27FC236}">
                <a16:creationId xmlns="" xmlns:a16="http://schemas.microsoft.com/office/drawing/2014/main" id="{7B161B4F-44BA-B940-81D1-339FB3656454}"/>
              </a:ext>
            </a:extLst>
          </p:cNvPr>
          <p:cNvCxnSpPr>
            <a:cxnSpLocks/>
            <a:stCxn id="15" idx="1"/>
            <a:endCxn id="7" idx="3"/>
          </p:cNvCxnSpPr>
          <p:nvPr/>
        </p:nvCxnSpPr>
        <p:spPr>
          <a:xfrm flipH="1" flipV="1">
            <a:off x="7497041" y="3993830"/>
            <a:ext cx="493073" cy="48300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="" xmlns:a16="http://schemas.microsoft.com/office/drawing/2014/main" id="{BF81B3E4-A1DE-CF48-AA23-8158692EF0A8}"/>
              </a:ext>
            </a:extLst>
          </p:cNvPr>
          <p:cNvSpPr/>
          <p:nvPr/>
        </p:nvSpPr>
        <p:spPr>
          <a:xfrm>
            <a:off x="7990114" y="3007675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en-US" altLang="zh-TW" dirty="0">
                <a:solidFill>
                  <a:schemeClr val="tx1"/>
                </a:solidFill>
              </a:rPr>
              <a:t>v5:</a:t>
            </a:r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20" name="直線箭頭接點 19">
            <a:extLst>
              <a:ext uri="{FF2B5EF4-FFF2-40B4-BE49-F238E27FC236}">
                <a16:creationId xmlns="" xmlns:a16="http://schemas.microsoft.com/office/drawing/2014/main" id="{C5F523BE-906C-574B-9E79-9993AB65D1BB}"/>
              </a:ext>
            </a:extLst>
          </p:cNvPr>
          <p:cNvCxnSpPr>
            <a:cxnSpLocks/>
            <a:stCxn id="18" idx="1"/>
            <a:endCxn id="7" idx="3"/>
          </p:cNvCxnSpPr>
          <p:nvPr/>
        </p:nvCxnSpPr>
        <p:spPr>
          <a:xfrm flipH="1">
            <a:off x="7497041" y="3217013"/>
            <a:ext cx="493073" cy="77681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日期版面配置區 16">
            <a:extLst>
              <a:ext uri="{FF2B5EF4-FFF2-40B4-BE49-F238E27FC236}">
                <a16:creationId xmlns="" xmlns:a16="http://schemas.microsoft.com/office/drawing/2014/main" id="{22BF0174-29BC-674E-81B4-CB31AE81D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19" name="頁尾版面配置區 18">
            <a:extLst>
              <a:ext uri="{FF2B5EF4-FFF2-40B4-BE49-F238E27FC236}">
                <a16:creationId xmlns="" xmlns:a16="http://schemas.microsoft.com/office/drawing/2014/main" id="{141BCD19-2404-ED41-A0B4-FF9F81FD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21" name="投影片編號版面配置區 20">
            <a:extLst>
              <a:ext uri="{FF2B5EF4-FFF2-40B4-BE49-F238E27FC236}">
                <a16:creationId xmlns="" xmlns:a16="http://schemas.microsoft.com/office/drawing/2014/main" id="{488E75BB-0102-9A4C-97BD-7EACC80DC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31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77191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D596BC40-E407-7647-ABBA-A3A5A213D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圖形顯示</a:t>
            </a:r>
            <a:r>
              <a:rPr kumimoji="1" lang="en-US" altLang="zh-TW" dirty="0"/>
              <a:t> log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491B4CBA-0BDE-8747-AEED-8D021D7E61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在</a:t>
            </a:r>
            <a:r>
              <a:rPr kumimoji="1" lang="en-US" altLang="zh-TW" dirty="0"/>
              <a:t> log </a:t>
            </a:r>
            <a:r>
              <a:rPr kumimoji="1" lang="zh-CN" altLang="en-US" dirty="0"/>
              <a:t>中顯示分支狀況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</a:t>
            </a:r>
            <a:r>
              <a:rPr kumimoji="1" lang="en" altLang="zh-TW" dirty="0"/>
              <a:t>git log --</a:t>
            </a:r>
            <a:r>
              <a:rPr kumimoji="1" lang="en" altLang="zh-TW" dirty="0" err="1"/>
              <a:t>oneline</a:t>
            </a:r>
            <a:r>
              <a:rPr kumimoji="1" lang="en" altLang="zh-TW" dirty="0"/>
              <a:t> --decorate --graph --all</a:t>
            </a:r>
            <a:endParaRPr kumimoji="1"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="" xmlns:a16="http://schemas.microsoft.com/office/drawing/2014/main" id="{D6941A2D-F6B3-A74E-87A4-5D42F7E66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050" y="3522815"/>
            <a:ext cx="9613900" cy="1587500"/>
          </a:xfrm>
          <a:prstGeom prst="rect">
            <a:avLst/>
          </a:prstGeom>
        </p:spPr>
      </p:pic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2BFA666C-06DE-3242-9288-E5BD2ED5E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A11D1661-1CCD-FF4A-B354-0DA68E84DC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DDB1341D-5AF7-934D-BDDD-79F95B15B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32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541161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C1C50E1-85A6-9C44-9A7A-A63F2CF10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合併分支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06394021-6008-C944-A60E-601B42648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若要將分支</a:t>
            </a:r>
            <a:r>
              <a:rPr kumimoji="1" lang="en-US" altLang="zh-CN" dirty="0"/>
              <a:t> testing </a:t>
            </a:r>
            <a:r>
              <a:rPr kumimoji="1" lang="zh-CN" altLang="en-US" dirty="0"/>
              <a:t>併到與</a:t>
            </a:r>
            <a:r>
              <a:rPr kumimoji="1" lang="en-US" altLang="zh-CN" dirty="0"/>
              <a:t> master </a:t>
            </a:r>
            <a:r>
              <a:rPr kumimoji="1" lang="zh-CN" altLang="en-US" dirty="0"/>
              <a:t>中，目前必須位於</a:t>
            </a:r>
            <a:r>
              <a:rPr kumimoji="1" lang="en-US" altLang="zh-CN" dirty="0"/>
              <a:t> master </a:t>
            </a:r>
            <a:r>
              <a:rPr kumimoji="1" lang="zh-CN" altLang="en-US" dirty="0"/>
              <a:t>分支上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checkout master</a:t>
            </a:r>
          </a:p>
          <a:p>
            <a:pPr lvl="1"/>
            <a:r>
              <a:rPr kumimoji="1" lang="en-US" altLang="zh-TW" dirty="0"/>
              <a:t>$ git merge testing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24903847-F7D1-E148-AE8B-ADD3597D9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050" y="3241964"/>
            <a:ext cx="9613900" cy="3200400"/>
          </a:xfrm>
          <a:prstGeom prst="rect">
            <a:avLst/>
          </a:prstGeom>
        </p:spPr>
      </p:pic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DECFEC0E-1A1C-0242-9E58-F5AC1FA58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44C2B8C2-A137-7F4F-8AA3-4D5452A2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4C552983-3295-7C4E-8FC3-B71471CDB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33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33519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1E8B172-9461-C34C-A701-54F201A92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刪除分支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78ED8346-5876-B54C-A8C6-5753F0FD49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合併完之後，</a:t>
            </a:r>
            <a:r>
              <a:rPr kumimoji="1" lang="en-US" altLang="zh-TW" dirty="0"/>
              <a:t>master </a:t>
            </a:r>
            <a:r>
              <a:rPr kumimoji="1" lang="zh-CN" altLang="en-US" dirty="0"/>
              <a:t>分支下的檔案應該有</a:t>
            </a:r>
            <a:r>
              <a:rPr kumimoji="1" lang="en-US" altLang="zh-CN" dirty="0"/>
              <a:t> v1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v2</a:t>
            </a:r>
            <a:r>
              <a:rPr kumimoji="1" lang="zh-CN" altLang="en-US" dirty="0"/>
              <a:t>、</a:t>
            </a:r>
            <a:r>
              <a:rPr kumimoji="1" lang="en-US" altLang="zh-CN" dirty="0"/>
              <a:t>v3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v4</a:t>
            </a:r>
            <a:r>
              <a:rPr kumimoji="1" lang="zh-CN" altLang="en-US" dirty="0"/>
              <a:t>、</a:t>
            </a:r>
            <a:r>
              <a:rPr kumimoji="1" lang="en-US" altLang="zh-CN" dirty="0"/>
              <a:t>v5</a:t>
            </a:r>
          </a:p>
          <a:p>
            <a:r>
              <a:rPr kumimoji="1" lang="zh-TW" altLang="en-US" dirty="0"/>
              <a:t>將分支</a:t>
            </a:r>
            <a:r>
              <a:rPr kumimoji="1" lang="en-US" altLang="zh-TW" dirty="0"/>
              <a:t> testing </a:t>
            </a:r>
            <a:r>
              <a:rPr kumimoji="1" lang="zh-CN" altLang="en-US" dirty="0"/>
              <a:t>刪除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branch -d testing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5D754A31-D174-8247-B865-B598DEAE4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050" y="3429000"/>
            <a:ext cx="9613900" cy="2489200"/>
          </a:xfrm>
          <a:prstGeom prst="rect">
            <a:avLst/>
          </a:prstGeom>
        </p:spPr>
      </p:pic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983F276B-5CD6-1049-9CB0-A50343355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1E177C9C-8C2D-7144-87CF-7F9FB35E8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68C0AC4F-4FF2-E249-BA78-3C4BB2B76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34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538114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1B647A82-5AC2-4848-B4F1-15724AD4E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練習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4DC726D5-5FC3-DE4C-8B4C-A1AAACD42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fast-forward</a:t>
            </a:r>
          </a:p>
          <a:p>
            <a:r>
              <a:rPr kumimoji="1" lang="zh-CN" altLang="en-US" dirty="0"/>
              <a:t>先將</a:t>
            </a:r>
            <a:r>
              <a:rPr kumimoji="1" lang="zh-TW" altLang="en-US" dirty="0"/>
              <a:t> </a:t>
            </a:r>
            <a:r>
              <a:rPr kumimoji="1" lang="en-US" altLang="zh-TW" dirty="0"/>
              <a:t>hotfix </a:t>
            </a:r>
            <a:r>
              <a:rPr kumimoji="1" lang="zh-CN" altLang="en-US" dirty="0"/>
              <a:t>併入</a:t>
            </a:r>
            <a:r>
              <a:rPr kumimoji="1" lang="en-US" altLang="zh-CN" dirty="0"/>
              <a:t> master</a:t>
            </a:r>
          </a:p>
          <a:p>
            <a:r>
              <a:rPr kumimoji="1" lang="zh-CN" altLang="en-US" dirty="0"/>
              <a:t>刪除</a:t>
            </a:r>
            <a:r>
              <a:rPr kumimoji="1" lang="en-US" altLang="zh-CN" dirty="0"/>
              <a:t> hotfix</a:t>
            </a:r>
          </a:p>
          <a:p>
            <a:r>
              <a:rPr kumimoji="1" lang="zh-CN" altLang="en-US" dirty="0"/>
              <a:t>再將</a:t>
            </a:r>
            <a:r>
              <a:rPr kumimoji="1" lang="en-US" altLang="zh-CN" dirty="0"/>
              <a:t> iss53 </a:t>
            </a:r>
            <a:r>
              <a:rPr kumimoji="1" lang="zh-CN" altLang="en-US" dirty="0"/>
              <a:t>併入</a:t>
            </a:r>
            <a:r>
              <a:rPr kumimoji="1" lang="en-US" altLang="zh-CN" dirty="0"/>
              <a:t> master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5C9A08D5-25AE-9949-B0C8-8F4FCDB2F5AE}"/>
              </a:ext>
            </a:extLst>
          </p:cNvPr>
          <p:cNvSpPr/>
          <p:nvPr/>
        </p:nvSpPr>
        <p:spPr>
          <a:xfrm>
            <a:off x="4390160" y="3325023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5" name="直線箭頭接點 4">
            <a:extLst>
              <a:ext uri="{FF2B5EF4-FFF2-40B4-BE49-F238E27FC236}">
                <a16:creationId xmlns="" xmlns:a16="http://schemas.microsoft.com/office/drawing/2014/main" id="{878DFB7D-2174-4346-8630-57069826CE53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5579424" y="3534360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8669E457-F837-5B48-8CD9-DC47C7229288}"/>
              </a:ext>
            </a:extLst>
          </p:cNvPr>
          <p:cNvSpPr/>
          <p:nvPr/>
        </p:nvSpPr>
        <p:spPr>
          <a:xfrm>
            <a:off x="6238752" y="3325022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E8AFB369-D356-2E4A-A805-8830030AC3F9}"/>
              </a:ext>
            </a:extLst>
          </p:cNvPr>
          <p:cNvSpPr/>
          <p:nvPr/>
        </p:nvSpPr>
        <p:spPr>
          <a:xfrm>
            <a:off x="8087344" y="3325021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="" xmlns:a16="http://schemas.microsoft.com/office/drawing/2014/main" id="{FA4A3044-35FC-384A-B2FD-ABD54BE226B9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7428016" y="3534359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="" xmlns:a16="http://schemas.microsoft.com/office/drawing/2014/main" id="{92042904-7CED-1D42-B267-FC5B9FA06EA1}"/>
              </a:ext>
            </a:extLst>
          </p:cNvPr>
          <p:cNvSpPr/>
          <p:nvPr/>
        </p:nvSpPr>
        <p:spPr>
          <a:xfrm>
            <a:off x="8087344" y="2550854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master</a:t>
            </a:r>
            <a:endParaRPr kumimoji="1" lang="zh-TW" altLang="en-US" dirty="0"/>
          </a:p>
        </p:txBody>
      </p:sp>
      <p:cxnSp>
        <p:nvCxnSpPr>
          <p:cNvPr id="12" name="直線箭頭接點 11">
            <a:extLst>
              <a:ext uri="{FF2B5EF4-FFF2-40B4-BE49-F238E27FC236}">
                <a16:creationId xmlns="" xmlns:a16="http://schemas.microsoft.com/office/drawing/2014/main" id="{9D8B3A39-E1BC-AF49-90B4-08C379B7265D}"/>
              </a:ext>
            </a:extLst>
          </p:cNvPr>
          <p:cNvCxnSpPr>
            <a:stCxn id="10" idx="2"/>
            <a:endCxn id="7" idx="0"/>
          </p:cNvCxnSpPr>
          <p:nvPr/>
        </p:nvCxnSpPr>
        <p:spPr>
          <a:xfrm>
            <a:off x="8681976" y="2969529"/>
            <a:ext cx="0" cy="3554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2AA68A06-CCE0-154B-86C9-EFB940A1151E}"/>
              </a:ext>
            </a:extLst>
          </p:cNvPr>
          <p:cNvSpPr/>
          <p:nvPr/>
        </p:nvSpPr>
        <p:spPr>
          <a:xfrm>
            <a:off x="9935936" y="3325020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線箭頭接點 13">
            <a:extLst>
              <a:ext uri="{FF2B5EF4-FFF2-40B4-BE49-F238E27FC236}">
                <a16:creationId xmlns="" xmlns:a16="http://schemas.microsoft.com/office/drawing/2014/main" id="{F5203BBD-934D-9745-B425-3D363676B7E0}"/>
              </a:ext>
            </a:extLst>
          </p:cNvPr>
          <p:cNvCxnSpPr>
            <a:cxnSpLocks/>
            <a:stCxn id="13" idx="1"/>
            <a:endCxn id="7" idx="3"/>
          </p:cNvCxnSpPr>
          <p:nvPr/>
        </p:nvCxnSpPr>
        <p:spPr>
          <a:xfrm flipH="1">
            <a:off x="9276608" y="3534358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>
            <a:extLst>
              <a:ext uri="{FF2B5EF4-FFF2-40B4-BE49-F238E27FC236}">
                <a16:creationId xmlns="" xmlns:a16="http://schemas.microsoft.com/office/drawing/2014/main" id="{37A44A8E-5407-8A4A-9F41-427FF1204469}"/>
              </a:ext>
            </a:extLst>
          </p:cNvPr>
          <p:cNvSpPr/>
          <p:nvPr/>
        </p:nvSpPr>
        <p:spPr>
          <a:xfrm>
            <a:off x="9935936" y="4099186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9" name="直線箭頭接點 18">
            <a:extLst>
              <a:ext uri="{FF2B5EF4-FFF2-40B4-BE49-F238E27FC236}">
                <a16:creationId xmlns="" xmlns:a16="http://schemas.microsoft.com/office/drawing/2014/main" id="{BC27D3E3-6EC3-0F48-9CBC-5408A8D559E1}"/>
              </a:ext>
            </a:extLst>
          </p:cNvPr>
          <p:cNvCxnSpPr>
            <a:cxnSpLocks/>
            <a:stCxn id="18" idx="1"/>
            <a:endCxn id="7" idx="2"/>
          </p:cNvCxnSpPr>
          <p:nvPr/>
        </p:nvCxnSpPr>
        <p:spPr>
          <a:xfrm flipH="1" flipV="1">
            <a:off x="8681976" y="3743696"/>
            <a:ext cx="1253960" cy="5648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>
            <a:extLst>
              <a:ext uri="{FF2B5EF4-FFF2-40B4-BE49-F238E27FC236}">
                <a16:creationId xmlns="" xmlns:a16="http://schemas.microsoft.com/office/drawing/2014/main" id="{4A85D8EC-02E7-7F42-9CB0-8749E4CC17FE}"/>
              </a:ext>
            </a:extLst>
          </p:cNvPr>
          <p:cNvSpPr/>
          <p:nvPr/>
        </p:nvSpPr>
        <p:spPr>
          <a:xfrm>
            <a:off x="9935936" y="2550854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hotfix</a:t>
            </a:r>
            <a:endParaRPr kumimoji="1" lang="zh-TW" altLang="en-US" dirty="0"/>
          </a:p>
        </p:txBody>
      </p:sp>
      <p:cxnSp>
        <p:nvCxnSpPr>
          <p:cNvPr id="24" name="直線箭頭接點 23">
            <a:extLst>
              <a:ext uri="{FF2B5EF4-FFF2-40B4-BE49-F238E27FC236}">
                <a16:creationId xmlns="" xmlns:a16="http://schemas.microsoft.com/office/drawing/2014/main" id="{2F9706B8-58E8-3344-A428-BB634D6B4AF8}"/>
              </a:ext>
            </a:extLst>
          </p:cNvPr>
          <p:cNvCxnSpPr>
            <a:cxnSpLocks/>
            <a:stCxn id="23" idx="2"/>
            <a:endCxn id="13" idx="0"/>
          </p:cNvCxnSpPr>
          <p:nvPr/>
        </p:nvCxnSpPr>
        <p:spPr>
          <a:xfrm>
            <a:off x="10530568" y="2969529"/>
            <a:ext cx="0" cy="3554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>
            <a:extLst>
              <a:ext uri="{FF2B5EF4-FFF2-40B4-BE49-F238E27FC236}">
                <a16:creationId xmlns="" xmlns:a16="http://schemas.microsoft.com/office/drawing/2014/main" id="{4689A8A0-FC5D-8446-9499-24B603C85854}"/>
              </a:ext>
            </a:extLst>
          </p:cNvPr>
          <p:cNvSpPr/>
          <p:nvPr/>
        </p:nvSpPr>
        <p:spPr>
          <a:xfrm>
            <a:off x="9935936" y="5021435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iss53</a:t>
            </a:r>
            <a:endParaRPr kumimoji="1" lang="zh-TW" altLang="en-US" dirty="0"/>
          </a:p>
        </p:txBody>
      </p:sp>
      <p:cxnSp>
        <p:nvCxnSpPr>
          <p:cNvPr id="27" name="直線箭頭接點 26">
            <a:extLst>
              <a:ext uri="{FF2B5EF4-FFF2-40B4-BE49-F238E27FC236}">
                <a16:creationId xmlns="" xmlns:a16="http://schemas.microsoft.com/office/drawing/2014/main" id="{93E169CC-EEBA-1945-ADC1-15882ED04C40}"/>
              </a:ext>
            </a:extLst>
          </p:cNvPr>
          <p:cNvCxnSpPr>
            <a:cxnSpLocks/>
            <a:stCxn id="26" idx="0"/>
            <a:endCxn id="18" idx="2"/>
          </p:cNvCxnSpPr>
          <p:nvPr/>
        </p:nvCxnSpPr>
        <p:spPr>
          <a:xfrm flipV="1">
            <a:off x="10530568" y="4517861"/>
            <a:ext cx="0" cy="5035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版面配置區 8">
            <a:extLst>
              <a:ext uri="{FF2B5EF4-FFF2-40B4-BE49-F238E27FC236}">
                <a16:creationId xmlns="" xmlns:a16="http://schemas.microsoft.com/office/drawing/2014/main" id="{A4B8D74E-0213-5948-A6C0-A7C61052C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11" name="頁尾版面配置區 10">
            <a:extLst>
              <a:ext uri="{FF2B5EF4-FFF2-40B4-BE49-F238E27FC236}">
                <a16:creationId xmlns="" xmlns:a16="http://schemas.microsoft.com/office/drawing/2014/main" id="{719D3EF7-4E32-1646-9E97-66798E475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15" name="投影片編號版面配置區 14">
            <a:extLst>
              <a:ext uri="{FF2B5EF4-FFF2-40B4-BE49-F238E27FC236}">
                <a16:creationId xmlns="" xmlns:a16="http://schemas.microsoft.com/office/drawing/2014/main" id="{D8D50342-17AE-0541-B4D5-B7DB094C6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35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0241528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07500D47-A9D2-754E-837F-F2D5102D2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練習</a:t>
            </a:r>
            <a:r>
              <a:rPr kumimoji="1" lang="en-US" altLang="zh-TW" dirty="0"/>
              <a:t> – </a:t>
            </a:r>
            <a:r>
              <a:rPr kumimoji="1" lang="zh-CN" altLang="en-US" dirty="0"/>
              <a:t>結果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36765E10-E405-014D-A19D-083F278A1408}"/>
              </a:ext>
            </a:extLst>
          </p:cNvPr>
          <p:cNvSpPr/>
          <p:nvPr/>
        </p:nvSpPr>
        <p:spPr>
          <a:xfrm>
            <a:off x="1066800" y="3455652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5" name="直線箭頭接點 4">
            <a:extLst>
              <a:ext uri="{FF2B5EF4-FFF2-40B4-BE49-F238E27FC236}">
                <a16:creationId xmlns="" xmlns:a16="http://schemas.microsoft.com/office/drawing/2014/main" id="{8911972B-FD62-CA45-8CEB-D4777CB87A98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2256064" y="3664989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55D3E26D-CB7C-F344-9401-4BE7E3116F44}"/>
              </a:ext>
            </a:extLst>
          </p:cNvPr>
          <p:cNvSpPr/>
          <p:nvPr/>
        </p:nvSpPr>
        <p:spPr>
          <a:xfrm>
            <a:off x="2915392" y="3455651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5B4E63B8-9824-874D-BAE7-C423647432F2}"/>
              </a:ext>
            </a:extLst>
          </p:cNvPr>
          <p:cNvSpPr/>
          <p:nvPr/>
        </p:nvSpPr>
        <p:spPr>
          <a:xfrm>
            <a:off x="4763984" y="3455650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="" xmlns:a16="http://schemas.microsoft.com/office/drawing/2014/main" id="{13D458B2-2CE9-874E-B5B2-FBE84A768F59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4104656" y="3664988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56327D81-A04B-844F-BC53-4409CDCD66C0}"/>
              </a:ext>
            </a:extLst>
          </p:cNvPr>
          <p:cNvSpPr/>
          <p:nvPr/>
        </p:nvSpPr>
        <p:spPr>
          <a:xfrm>
            <a:off x="6612576" y="3455649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2" name="直線箭頭接點 11">
            <a:extLst>
              <a:ext uri="{FF2B5EF4-FFF2-40B4-BE49-F238E27FC236}">
                <a16:creationId xmlns="" xmlns:a16="http://schemas.microsoft.com/office/drawing/2014/main" id="{5D40ABB6-AFD3-C14A-8779-5F58CCEF8377}"/>
              </a:ext>
            </a:extLst>
          </p:cNvPr>
          <p:cNvCxnSpPr>
            <a:cxnSpLocks/>
            <a:stCxn id="11" idx="1"/>
            <a:endCxn id="7" idx="3"/>
          </p:cNvCxnSpPr>
          <p:nvPr/>
        </p:nvCxnSpPr>
        <p:spPr>
          <a:xfrm flipH="1">
            <a:off x="5953248" y="3664987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B776181D-7685-E043-B4FE-18561E1D75BC}"/>
              </a:ext>
            </a:extLst>
          </p:cNvPr>
          <p:cNvSpPr/>
          <p:nvPr/>
        </p:nvSpPr>
        <p:spPr>
          <a:xfrm>
            <a:off x="6612576" y="4229815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線箭頭接點 13">
            <a:extLst>
              <a:ext uri="{FF2B5EF4-FFF2-40B4-BE49-F238E27FC236}">
                <a16:creationId xmlns="" xmlns:a16="http://schemas.microsoft.com/office/drawing/2014/main" id="{A9DB6EED-6298-7A42-B79E-D05EA003C8C8}"/>
              </a:ext>
            </a:extLst>
          </p:cNvPr>
          <p:cNvCxnSpPr>
            <a:cxnSpLocks/>
            <a:stCxn id="13" idx="1"/>
            <a:endCxn id="7" idx="2"/>
          </p:cNvCxnSpPr>
          <p:nvPr/>
        </p:nvCxnSpPr>
        <p:spPr>
          <a:xfrm flipH="1" flipV="1">
            <a:off x="5358616" y="3874325"/>
            <a:ext cx="1253960" cy="56482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>
            <a:extLst>
              <a:ext uri="{FF2B5EF4-FFF2-40B4-BE49-F238E27FC236}">
                <a16:creationId xmlns="" xmlns:a16="http://schemas.microsoft.com/office/drawing/2014/main" id="{2DE97DB8-1C58-B04E-9ACF-EAC74911E6FA}"/>
              </a:ext>
            </a:extLst>
          </p:cNvPr>
          <p:cNvSpPr/>
          <p:nvPr/>
        </p:nvSpPr>
        <p:spPr>
          <a:xfrm>
            <a:off x="8461167" y="3451357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20" name="直線箭頭接點 19">
            <a:extLst>
              <a:ext uri="{FF2B5EF4-FFF2-40B4-BE49-F238E27FC236}">
                <a16:creationId xmlns="" xmlns:a16="http://schemas.microsoft.com/office/drawing/2014/main" id="{1026739A-94F3-E842-B72B-F0AF79B891D9}"/>
              </a:ext>
            </a:extLst>
          </p:cNvPr>
          <p:cNvCxnSpPr>
            <a:cxnSpLocks/>
            <a:stCxn id="19" idx="1"/>
            <a:endCxn id="11" idx="3"/>
          </p:cNvCxnSpPr>
          <p:nvPr/>
        </p:nvCxnSpPr>
        <p:spPr>
          <a:xfrm flipH="1">
            <a:off x="7801840" y="3660695"/>
            <a:ext cx="659327" cy="429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矩形 21">
            <a:extLst>
              <a:ext uri="{FF2B5EF4-FFF2-40B4-BE49-F238E27FC236}">
                <a16:creationId xmlns="" xmlns:a16="http://schemas.microsoft.com/office/drawing/2014/main" id="{90456C3F-C155-B040-AE8B-51FAA2AF7F5B}"/>
              </a:ext>
            </a:extLst>
          </p:cNvPr>
          <p:cNvSpPr/>
          <p:nvPr/>
        </p:nvSpPr>
        <p:spPr>
          <a:xfrm>
            <a:off x="8461168" y="1937346"/>
            <a:ext cx="1189264" cy="41867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HEAD</a:t>
            </a:r>
            <a:endParaRPr kumimoji="1" lang="zh-TW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="" xmlns:a16="http://schemas.microsoft.com/office/drawing/2014/main" id="{DEA19FA9-AAC2-BC4F-A56C-B09F151FD4C9}"/>
              </a:ext>
            </a:extLst>
          </p:cNvPr>
          <p:cNvSpPr/>
          <p:nvPr/>
        </p:nvSpPr>
        <p:spPr>
          <a:xfrm>
            <a:off x="8461168" y="2698602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master</a:t>
            </a:r>
            <a:endParaRPr kumimoji="1" lang="zh-TW" altLang="en-US" dirty="0"/>
          </a:p>
        </p:txBody>
      </p:sp>
      <p:cxnSp>
        <p:nvCxnSpPr>
          <p:cNvPr id="24" name="直線箭頭接點 23">
            <a:extLst>
              <a:ext uri="{FF2B5EF4-FFF2-40B4-BE49-F238E27FC236}">
                <a16:creationId xmlns="" xmlns:a16="http://schemas.microsoft.com/office/drawing/2014/main" id="{A3684700-E0BE-7E4F-83D6-04492D185FB9}"/>
              </a:ext>
            </a:extLst>
          </p:cNvPr>
          <p:cNvCxnSpPr>
            <a:cxnSpLocks/>
            <a:stCxn id="23" idx="2"/>
            <a:endCxn id="19" idx="0"/>
          </p:cNvCxnSpPr>
          <p:nvPr/>
        </p:nvCxnSpPr>
        <p:spPr>
          <a:xfrm flipH="1">
            <a:off x="9055799" y="3117277"/>
            <a:ext cx="1" cy="3340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箭頭接點 25">
            <a:extLst>
              <a:ext uri="{FF2B5EF4-FFF2-40B4-BE49-F238E27FC236}">
                <a16:creationId xmlns="" xmlns:a16="http://schemas.microsoft.com/office/drawing/2014/main" id="{956A8794-268F-1C40-A251-AB374420698F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>
            <a:off x="9055800" y="2356021"/>
            <a:ext cx="0" cy="3425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線箭頭接點 28">
            <a:extLst>
              <a:ext uri="{FF2B5EF4-FFF2-40B4-BE49-F238E27FC236}">
                <a16:creationId xmlns="" xmlns:a16="http://schemas.microsoft.com/office/drawing/2014/main" id="{F252FCC3-3576-6641-8BF0-AAACBAA5AE95}"/>
              </a:ext>
            </a:extLst>
          </p:cNvPr>
          <p:cNvCxnSpPr>
            <a:cxnSpLocks/>
            <a:stCxn id="19" idx="2"/>
            <a:endCxn id="13" idx="3"/>
          </p:cNvCxnSpPr>
          <p:nvPr/>
        </p:nvCxnSpPr>
        <p:spPr>
          <a:xfrm flipH="1">
            <a:off x="7801840" y="3870032"/>
            <a:ext cx="1253959" cy="56912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版面配置區 2">
            <a:extLst>
              <a:ext uri="{FF2B5EF4-FFF2-40B4-BE49-F238E27FC236}">
                <a16:creationId xmlns="" xmlns:a16="http://schemas.microsoft.com/office/drawing/2014/main" id="{B1EC2F5B-15EF-DC4D-AF36-B078B66B8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9" name="頁尾版面配置區 8">
            <a:extLst>
              <a:ext uri="{FF2B5EF4-FFF2-40B4-BE49-F238E27FC236}">
                <a16:creationId xmlns="" xmlns:a16="http://schemas.microsoft.com/office/drawing/2014/main" id="{25391197-AAE6-5841-B300-D02AD291B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10" name="投影片編號版面配置區 9">
            <a:extLst>
              <a:ext uri="{FF2B5EF4-FFF2-40B4-BE49-F238E27FC236}">
                <a16:creationId xmlns="" xmlns:a16="http://schemas.microsoft.com/office/drawing/2014/main" id="{923137A1-37A5-F448-AFF9-FB42744D0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36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5185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AB45BE33-59B9-1646-8F8C-47780CB4B4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合併衝突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A5D7A36D-9BC2-F540-9B15-9AED833905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當兩個分支同時更動到同一個檔案後要執行合併就會產生合併衝突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238CD1E4-DB70-8847-B98E-D97224841C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350" y="2661805"/>
            <a:ext cx="9385300" cy="3695700"/>
          </a:xfrm>
          <a:prstGeom prst="rect">
            <a:avLst/>
          </a:prstGeom>
        </p:spPr>
      </p:pic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C7A6F922-7F91-F242-8EB4-5BE5E8932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F6675AC6-E004-AD42-8E87-357954197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8BD0B245-D265-E64A-AA89-8D335E5C6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37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675612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A6A3FE21-0BCB-8A40-8BE0-7EEC9C870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解決合併衝突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AB3638D5-766A-9E4E-8AAB-E38C345776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必須手動方式處理：開啟衝突檔案</a:t>
            </a:r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endParaRPr kumimoji="1" lang="en-US" altLang="zh-TW" dirty="0"/>
          </a:p>
          <a:p>
            <a:r>
              <a:rPr kumimoji="1" lang="zh-CN" altLang="en-US" dirty="0"/>
              <a:t>處理完衝突之後將</a:t>
            </a:r>
            <a:r>
              <a:rPr kumimoji="1" lang="en-US" altLang="zh-CN" dirty="0"/>
              <a:t> &lt;&lt;&lt; === &gt;&gt;&gt; </a:t>
            </a:r>
            <a:r>
              <a:rPr kumimoji="1" lang="zh-CN" altLang="en-US" dirty="0"/>
              <a:t>刪除</a:t>
            </a:r>
            <a:endParaRPr kumimoji="1" lang="en-US" altLang="zh-CN" dirty="0"/>
          </a:p>
          <a:p>
            <a:r>
              <a:rPr kumimoji="1" lang="zh-CN" altLang="en-US" dirty="0"/>
              <a:t>執行</a:t>
            </a:r>
            <a:r>
              <a:rPr kumimoji="1" lang="en-US" altLang="zh-CN" dirty="0"/>
              <a:t> git add -a </a:t>
            </a:r>
            <a:endParaRPr kumimoji="1" lang="en-US" altLang="zh-TW" dirty="0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66CE065E-19AF-254C-9E02-87F81859C483}"/>
              </a:ext>
            </a:extLst>
          </p:cNvPr>
          <p:cNvSpPr/>
          <p:nvPr/>
        </p:nvSpPr>
        <p:spPr>
          <a:xfrm>
            <a:off x="3048000" y="2690336"/>
            <a:ext cx="2533403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TW" sz="1400" dirty="0">
                <a:latin typeface="Menlo" panose="020B0609030804020204" pitchFamily="49" charset="0"/>
              </a:rPr>
              <a:t>&lt;&lt;&lt;&lt;&lt;&lt;&lt; HEAD</a:t>
            </a:r>
          </a:p>
          <a:p>
            <a:r>
              <a:rPr lang="en" altLang="zh-TW" sz="1400" dirty="0">
                <a:latin typeface="Menlo" panose="020B0609030804020204" pitchFamily="49" charset="0"/>
              </a:rPr>
              <a:t>hotfix</a:t>
            </a:r>
          </a:p>
          <a:p>
            <a:r>
              <a:rPr lang="en" altLang="zh-TW" sz="1400" dirty="0">
                <a:latin typeface="Menlo" panose="020B0609030804020204" pitchFamily="49" charset="0"/>
              </a:rPr>
              <a:t>=======</a:t>
            </a:r>
          </a:p>
          <a:p>
            <a:r>
              <a:rPr lang="en" altLang="zh-TW" sz="1400" dirty="0">
                <a:latin typeface="Menlo" panose="020B0609030804020204" pitchFamily="49" charset="0"/>
              </a:rPr>
              <a:t>fix iss53</a:t>
            </a:r>
          </a:p>
          <a:p>
            <a:r>
              <a:rPr lang="en" altLang="zh-TW" sz="1400" dirty="0">
                <a:latin typeface="Menlo" panose="020B0609030804020204" pitchFamily="49" charset="0"/>
              </a:rPr>
              <a:t>&gt;&gt;&gt;&gt;&gt;&gt;&gt; iss53</a:t>
            </a:r>
            <a:endParaRPr lang="en" altLang="zh-TW" sz="1400" dirty="0">
              <a:effectLst/>
              <a:latin typeface="Menlo" panose="020B0609030804020204" pitchFamily="49" charset="0"/>
            </a:endParaRPr>
          </a:p>
        </p:txBody>
      </p:sp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16A49D54-70EF-9641-AC43-FACC8A759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6841E2B6-A8C6-7F46-AB48-A077AC9C2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BCDEB546-538B-E144-A31F-75F4E416A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38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292931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E8BB7D7F-18F4-AA4A-AF7C-21EA4DD32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分支管理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5E30B96D-98B4-3845-A445-377B1A01E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知道目前所在的分支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branch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31185D08-8A82-6C48-A3D4-F8AFC2227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7ED09904-5AC2-B948-8B96-205639906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35FB4222-0FD1-D74F-9694-2828E2626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39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82812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A4E5FB2A-618E-1E45-8A87-59E0D2E39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3" name="頁尾版面配置區 2">
            <a:extLst>
              <a:ext uri="{FF2B5EF4-FFF2-40B4-BE49-F238E27FC236}">
                <a16:creationId xmlns="" xmlns:a16="http://schemas.microsoft.com/office/drawing/2014/main" id="{5E518758-1AC2-3C46-A2D7-67C891E594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="" xmlns:a16="http://schemas.microsoft.com/office/drawing/2014/main" id="{A51B5D90-A468-9E40-A457-E9713D931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4</a:t>
            </a:fld>
            <a:endParaRPr kumimoji="1"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="" xmlns:a16="http://schemas.microsoft.com/office/drawing/2014/main" id="{C278C5F6-0E1E-444F-B988-D667F8C0E9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0" y="838200"/>
            <a:ext cx="70612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26485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1260CC9E-F08D-664E-818C-35E350F9D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變基</a:t>
            </a:r>
            <a:r>
              <a:rPr kumimoji="1" lang="en-US" altLang="zh-TW" dirty="0"/>
              <a:t> - 1</a:t>
            </a:r>
            <a:endParaRPr kumimoji="1" lang="zh-TW" altLang="en-US" dirty="0"/>
          </a:p>
        </p:txBody>
      </p:sp>
      <p:sp>
        <p:nvSpPr>
          <p:cNvPr id="24" name="內容版面配置區 23">
            <a:extLst>
              <a:ext uri="{FF2B5EF4-FFF2-40B4-BE49-F238E27FC236}">
                <a16:creationId xmlns="" xmlns:a16="http://schemas.microsoft.com/office/drawing/2014/main" id="{70836AAD-D1BA-0347-B3C7-01ECA5FA62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$ git checkout testing</a:t>
            </a:r>
          </a:p>
          <a:p>
            <a:r>
              <a:rPr kumimoji="1" lang="en-US" altLang="zh-TW" dirty="0"/>
              <a:t>$ git rebase master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2FAC3002-9675-9E46-A1D1-1D2F6ED34EED}"/>
              </a:ext>
            </a:extLst>
          </p:cNvPr>
          <p:cNvSpPr/>
          <p:nvPr/>
        </p:nvSpPr>
        <p:spPr>
          <a:xfrm>
            <a:off x="2832821" y="3527358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5" name="直線箭頭接點 4">
            <a:extLst>
              <a:ext uri="{FF2B5EF4-FFF2-40B4-BE49-F238E27FC236}">
                <a16:creationId xmlns="" xmlns:a16="http://schemas.microsoft.com/office/drawing/2014/main" id="{95992357-1490-364C-81F0-1F7E8A786F3B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4022085" y="3736695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69AD893F-0F12-2444-ACFB-4BC152BCD007}"/>
              </a:ext>
            </a:extLst>
          </p:cNvPr>
          <p:cNvSpPr/>
          <p:nvPr/>
        </p:nvSpPr>
        <p:spPr>
          <a:xfrm>
            <a:off x="4681413" y="3527357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DC3ED9D6-9314-8D48-B036-304F937A8AC7}"/>
              </a:ext>
            </a:extLst>
          </p:cNvPr>
          <p:cNvSpPr/>
          <p:nvPr/>
        </p:nvSpPr>
        <p:spPr>
          <a:xfrm>
            <a:off x="6530005" y="3527356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="" xmlns:a16="http://schemas.microsoft.com/office/drawing/2014/main" id="{B16E7D95-E21D-F441-B386-4671DEAEBAE4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5870677" y="3736694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EC91E5EF-9832-3F48-9C30-56A50E88A4E6}"/>
              </a:ext>
            </a:extLst>
          </p:cNvPr>
          <p:cNvSpPr/>
          <p:nvPr/>
        </p:nvSpPr>
        <p:spPr>
          <a:xfrm>
            <a:off x="8378597" y="2788360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2" name="直線箭頭接點 11">
            <a:extLst>
              <a:ext uri="{FF2B5EF4-FFF2-40B4-BE49-F238E27FC236}">
                <a16:creationId xmlns="" xmlns:a16="http://schemas.microsoft.com/office/drawing/2014/main" id="{240F8C3B-BE33-4A4F-A9AC-D9AF9D62E9D1}"/>
              </a:ext>
            </a:extLst>
          </p:cNvPr>
          <p:cNvCxnSpPr>
            <a:cxnSpLocks/>
            <a:stCxn id="11" idx="1"/>
            <a:endCxn id="7" idx="3"/>
          </p:cNvCxnSpPr>
          <p:nvPr/>
        </p:nvCxnSpPr>
        <p:spPr>
          <a:xfrm flipH="1">
            <a:off x="7719269" y="2997698"/>
            <a:ext cx="659328" cy="7389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52DC09C3-C0F1-5747-9322-A0157D0287AD}"/>
              </a:ext>
            </a:extLst>
          </p:cNvPr>
          <p:cNvSpPr/>
          <p:nvPr/>
        </p:nvSpPr>
        <p:spPr>
          <a:xfrm>
            <a:off x="8378597" y="4301521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4" name="直線箭頭接點 13">
            <a:extLst>
              <a:ext uri="{FF2B5EF4-FFF2-40B4-BE49-F238E27FC236}">
                <a16:creationId xmlns="" xmlns:a16="http://schemas.microsoft.com/office/drawing/2014/main" id="{E9B838A9-F28B-C343-9345-70D9E70BF608}"/>
              </a:ext>
            </a:extLst>
          </p:cNvPr>
          <p:cNvCxnSpPr>
            <a:cxnSpLocks/>
            <a:stCxn id="13" idx="1"/>
            <a:endCxn id="7" idx="3"/>
          </p:cNvCxnSpPr>
          <p:nvPr/>
        </p:nvCxnSpPr>
        <p:spPr>
          <a:xfrm flipH="1" flipV="1">
            <a:off x="7719269" y="3736694"/>
            <a:ext cx="659328" cy="77416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DE621FC9-0F93-5948-8795-5941E471922D}"/>
              </a:ext>
            </a:extLst>
          </p:cNvPr>
          <p:cNvSpPr/>
          <p:nvPr/>
        </p:nvSpPr>
        <p:spPr>
          <a:xfrm>
            <a:off x="8378597" y="2014194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master</a:t>
            </a:r>
            <a:endParaRPr kumimoji="1" lang="zh-TW" altLang="en-US" dirty="0"/>
          </a:p>
        </p:txBody>
      </p:sp>
      <p:cxnSp>
        <p:nvCxnSpPr>
          <p:cNvPr id="16" name="直線箭頭接點 15">
            <a:extLst>
              <a:ext uri="{FF2B5EF4-FFF2-40B4-BE49-F238E27FC236}">
                <a16:creationId xmlns="" xmlns:a16="http://schemas.microsoft.com/office/drawing/2014/main" id="{544EC7F2-F339-4D4B-9858-AC68668972C7}"/>
              </a:ext>
            </a:extLst>
          </p:cNvPr>
          <p:cNvCxnSpPr>
            <a:cxnSpLocks/>
            <a:stCxn id="15" idx="2"/>
            <a:endCxn id="11" idx="0"/>
          </p:cNvCxnSpPr>
          <p:nvPr/>
        </p:nvCxnSpPr>
        <p:spPr>
          <a:xfrm>
            <a:off x="8973229" y="2432869"/>
            <a:ext cx="0" cy="3554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="" xmlns:a16="http://schemas.microsoft.com/office/drawing/2014/main" id="{082AB0E4-EC6A-5244-BDDD-FFA5D99E25B5}"/>
              </a:ext>
            </a:extLst>
          </p:cNvPr>
          <p:cNvSpPr/>
          <p:nvPr/>
        </p:nvSpPr>
        <p:spPr>
          <a:xfrm>
            <a:off x="8378597" y="5223770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testing</a:t>
            </a:r>
            <a:endParaRPr kumimoji="1" lang="zh-TW" altLang="en-US" dirty="0"/>
          </a:p>
        </p:txBody>
      </p:sp>
      <p:cxnSp>
        <p:nvCxnSpPr>
          <p:cNvPr id="18" name="直線箭頭接點 17">
            <a:extLst>
              <a:ext uri="{FF2B5EF4-FFF2-40B4-BE49-F238E27FC236}">
                <a16:creationId xmlns="" xmlns:a16="http://schemas.microsoft.com/office/drawing/2014/main" id="{F49435C1-F9A7-1F4C-B267-83928BD028E5}"/>
              </a:ext>
            </a:extLst>
          </p:cNvPr>
          <p:cNvCxnSpPr>
            <a:cxnSpLocks/>
            <a:stCxn id="17" idx="0"/>
            <a:endCxn id="13" idx="2"/>
          </p:cNvCxnSpPr>
          <p:nvPr/>
        </p:nvCxnSpPr>
        <p:spPr>
          <a:xfrm flipV="1">
            <a:off x="8973229" y="4720196"/>
            <a:ext cx="0" cy="50357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版面配置區 2">
            <a:extLst>
              <a:ext uri="{FF2B5EF4-FFF2-40B4-BE49-F238E27FC236}">
                <a16:creationId xmlns="" xmlns:a16="http://schemas.microsoft.com/office/drawing/2014/main" id="{CA42B938-6B54-4348-99B2-C4D7CBB8C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9" name="頁尾版面配置區 8">
            <a:extLst>
              <a:ext uri="{FF2B5EF4-FFF2-40B4-BE49-F238E27FC236}">
                <a16:creationId xmlns="" xmlns:a16="http://schemas.microsoft.com/office/drawing/2014/main" id="{BCA05A77-AF5A-DA41-8F71-8AB4AE5C4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10" name="投影片編號版面配置區 9">
            <a:extLst>
              <a:ext uri="{FF2B5EF4-FFF2-40B4-BE49-F238E27FC236}">
                <a16:creationId xmlns="" xmlns:a16="http://schemas.microsoft.com/office/drawing/2014/main" id="{93FFF5B8-C76A-8B4A-851A-F54062A17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40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5555526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6018E742-5409-D44F-84AB-CBCDBBB83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變基</a:t>
            </a:r>
            <a:r>
              <a:rPr kumimoji="1" lang="en-US" altLang="zh-TW" dirty="0"/>
              <a:t> - 2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5A5BDF0D-7649-5348-B820-B13B4CDBCCA7}"/>
              </a:ext>
            </a:extLst>
          </p:cNvPr>
          <p:cNvSpPr/>
          <p:nvPr/>
        </p:nvSpPr>
        <p:spPr>
          <a:xfrm>
            <a:off x="1646959" y="3429003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5" name="直線箭頭接點 4">
            <a:extLst>
              <a:ext uri="{FF2B5EF4-FFF2-40B4-BE49-F238E27FC236}">
                <a16:creationId xmlns="" xmlns:a16="http://schemas.microsoft.com/office/drawing/2014/main" id="{65171AE3-0E43-4940-B60F-A054AEBAF0B3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2836223" y="3638340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7DA3FAFB-9519-8240-BE62-DF7F2791D437}"/>
              </a:ext>
            </a:extLst>
          </p:cNvPr>
          <p:cNvSpPr/>
          <p:nvPr/>
        </p:nvSpPr>
        <p:spPr>
          <a:xfrm>
            <a:off x="3495551" y="3429002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41F733B3-42A6-1A4B-8084-9B5DDBFC6421}"/>
              </a:ext>
            </a:extLst>
          </p:cNvPr>
          <p:cNvSpPr/>
          <p:nvPr/>
        </p:nvSpPr>
        <p:spPr>
          <a:xfrm>
            <a:off x="5344143" y="3429001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="" xmlns:a16="http://schemas.microsoft.com/office/drawing/2014/main" id="{23C4FE66-0D4C-7E45-B0E7-29239C69C148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4684815" y="3638339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7B3DDC6A-FB2A-4F46-AD0B-CB9441DA0B56}"/>
              </a:ext>
            </a:extLst>
          </p:cNvPr>
          <p:cNvSpPr/>
          <p:nvPr/>
        </p:nvSpPr>
        <p:spPr>
          <a:xfrm>
            <a:off x="7192735" y="2690005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0" name="直線箭頭接點 9">
            <a:extLst>
              <a:ext uri="{FF2B5EF4-FFF2-40B4-BE49-F238E27FC236}">
                <a16:creationId xmlns="" xmlns:a16="http://schemas.microsoft.com/office/drawing/2014/main" id="{A5C60BC2-8799-3442-B8C3-36218D813657}"/>
              </a:ext>
            </a:extLst>
          </p:cNvPr>
          <p:cNvCxnSpPr>
            <a:cxnSpLocks/>
            <a:stCxn id="9" idx="1"/>
            <a:endCxn id="7" idx="3"/>
          </p:cNvCxnSpPr>
          <p:nvPr/>
        </p:nvCxnSpPr>
        <p:spPr>
          <a:xfrm flipH="1">
            <a:off x="6533407" y="2899343"/>
            <a:ext cx="659328" cy="7389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8079F767-6AA7-534A-B419-59B9951338E2}"/>
              </a:ext>
            </a:extLst>
          </p:cNvPr>
          <p:cNvSpPr/>
          <p:nvPr/>
        </p:nvSpPr>
        <p:spPr>
          <a:xfrm>
            <a:off x="7192735" y="4203166"/>
            <a:ext cx="1189264" cy="418675"/>
          </a:xfrm>
          <a:prstGeom prst="rect">
            <a:avLst/>
          </a:prstGeom>
          <a:pattFill prst="dashDnDiag">
            <a:fgClr>
              <a:schemeClr val="bg1">
                <a:lumMod val="65000"/>
              </a:schemeClr>
            </a:fgClr>
            <a:bgClr>
              <a:schemeClr val="bg1"/>
            </a:bgClr>
          </a:patt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2" name="直線箭頭接點 11">
            <a:extLst>
              <a:ext uri="{FF2B5EF4-FFF2-40B4-BE49-F238E27FC236}">
                <a16:creationId xmlns="" xmlns:a16="http://schemas.microsoft.com/office/drawing/2014/main" id="{C0B4B237-1247-BF47-95E4-2E65A56B3B7E}"/>
              </a:ext>
            </a:extLst>
          </p:cNvPr>
          <p:cNvCxnSpPr>
            <a:cxnSpLocks/>
            <a:stCxn id="11" idx="1"/>
            <a:endCxn id="7" idx="3"/>
          </p:cNvCxnSpPr>
          <p:nvPr/>
        </p:nvCxnSpPr>
        <p:spPr>
          <a:xfrm flipH="1" flipV="1">
            <a:off x="6533407" y="3638339"/>
            <a:ext cx="659328" cy="774165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CD415AB9-89D0-3C4A-B53F-4E69EEC928BA}"/>
              </a:ext>
            </a:extLst>
          </p:cNvPr>
          <p:cNvSpPr/>
          <p:nvPr/>
        </p:nvSpPr>
        <p:spPr>
          <a:xfrm>
            <a:off x="7192735" y="1915839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master</a:t>
            </a:r>
            <a:endParaRPr kumimoji="1" lang="zh-TW" altLang="en-US" dirty="0"/>
          </a:p>
        </p:txBody>
      </p:sp>
      <p:cxnSp>
        <p:nvCxnSpPr>
          <p:cNvPr id="14" name="直線箭頭接點 13">
            <a:extLst>
              <a:ext uri="{FF2B5EF4-FFF2-40B4-BE49-F238E27FC236}">
                <a16:creationId xmlns="" xmlns:a16="http://schemas.microsoft.com/office/drawing/2014/main" id="{3C049876-DE02-9242-9195-F930FC230962}"/>
              </a:ext>
            </a:extLst>
          </p:cNvPr>
          <p:cNvCxnSpPr>
            <a:cxnSpLocks/>
            <a:stCxn id="13" idx="2"/>
            <a:endCxn id="9" idx="0"/>
          </p:cNvCxnSpPr>
          <p:nvPr/>
        </p:nvCxnSpPr>
        <p:spPr>
          <a:xfrm>
            <a:off x="7787367" y="2334514"/>
            <a:ext cx="0" cy="3554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="" xmlns:a16="http://schemas.microsoft.com/office/drawing/2014/main" id="{4334CDD5-B358-A242-9A4B-DF71F8A60302}"/>
              </a:ext>
            </a:extLst>
          </p:cNvPr>
          <p:cNvSpPr/>
          <p:nvPr/>
        </p:nvSpPr>
        <p:spPr>
          <a:xfrm>
            <a:off x="9041327" y="2690005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="" xmlns:a16="http://schemas.microsoft.com/office/drawing/2014/main" id="{B082DB41-FEEC-2F48-A9ED-4DE45A0C0E66}"/>
              </a:ext>
            </a:extLst>
          </p:cNvPr>
          <p:cNvSpPr/>
          <p:nvPr/>
        </p:nvSpPr>
        <p:spPr>
          <a:xfrm>
            <a:off x="9041327" y="1933424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testing</a:t>
            </a:r>
            <a:endParaRPr kumimoji="1" lang="zh-TW" altLang="en-US" dirty="0"/>
          </a:p>
        </p:txBody>
      </p:sp>
      <p:cxnSp>
        <p:nvCxnSpPr>
          <p:cNvPr id="19" name="直線箭頭接點 18">
            <a:extLst>
              <a:ext uri="{FF2B5EF4-FFF2-40B4-BE49-F238E27FC236}">
                <a16:creationId xmlns="" xmlns:a16="http://schemas.microsoft.com/office/drawing/2014/main" id="{D74E96B7-CB99-4A40-87FF-481F19A9C9DF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9635959" y="2352099"/>
            <a:ext cx="0" cy="3554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箭頭接點 19">
            <a:extLst>
              <a:ext uri="{FF2B5EF4-FFF2-40B4-BE49-F238E27FC236}">
                <a16:creationId xmlns="" xmlns:a16="http://schemas.microsoft.com/office/drawing/2014/main" id="{DD4DDBF1-7854-9A48-B60C-43F22D69C8A6}"/>
              </a:ext>
            </a:extLst>
          </p:cNvPr>
          <p:cNvCxnSpPr>
            <a:cxnSpLocks/>
            <a:stCxn id="17" idx="1"/>
            <a:endCxn id="9" idx="3"/>
          </p:cNvCxnSpPr>
          <p:nvPr/>
        </p:nvCxnSpPr>
        <p:spPr>
          <a:xfrm flipH="1">
            <a:off x="8381999" y="2899343"/>
            <a:ext cx="6593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日期版面配置區 2">
            <a:extLst>
              <a:ext uri="{FF2B5EF4-FFF2-40B4-BE49-F238E27FC236}">
                <a16:creationId xmlns="" xmlns:a16="http://schemas.microsoft.com/office/drawing/2014/main" id="{2859F581-69C0-EC43-A1A5-96BF6C536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15" name="頁尾版面配置區 14">
            <a:extLst>
              <a:ext uri="{FF2B5EF4-FFF2-40B4-BE49-F238E27FC236}">
                <a16:creationId xmlns="" xmlns:a16="http://schemas.microsoft.com/office/drawing/2014/main" id="{DEF4D9C3-D763-3746-8AE1-F99657BBE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16" name="投影片編號版面配置區 15">
            <a:extLst>
              <a:ext uri="{FF2B5EF4-FFF2-40B4-BE49-F238E27FC236}">
                <a16:creationId xmlns="" xmlns:a16="http://schemas.microsoft.com/office/drawing/2014/main" id="{E8E4BD7D-4D96-B440-9CFD-DD300C2D1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41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7899649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AE1EFD7E-27BF-CD43-961C-F0C7C5D69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變基</a:t>
            </a:r>
            <a:r>
              <a:rPr kumimoji="1" lang="en-US" altLang="zh-TW" dirty="0"/>
              <a:t> - 3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482B7230-96E5-E843-B8CA-673843E362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$ git checkout master</a:t>
            </a:r>
          </a:p>
          <a:p>
            <a:r>
              <a:rPr kumimoji="1" lang="en-US" altLang="zh-TW" dirty="0"/>
              <a:t>$ git merge testing</a:t>
            </a:r>
          </a:p>
        </p:txBody>
      </p:sp>
      <p:sp>
        <p:nvSpPr>
          <p:cNvPr id="4" name="矩形 3">
            <a:extLst>
              <a:ext uri="{FF2B5EF4-FFF2-40B4-BE49-F238E27FC236}">
                <a16:creationId xmlns="" xmlns:a16="http://schemas.microsoft.com/office/drawing/2014/main" id="{FBB703EE-ED65-734F-AF85-055790883033}"/>
              </a:ext>
            </a:extLst>
          </p:cNvPr>
          <p:cNvSpPr/>
          <p:nvPr/>
        </p:nvSpPr>
        <p:spPr>
          <a:xfrm>
            <a:off x="1618384" y="4586291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5" name="直線箭頭接點 4">
            <a:extLst>
              <a:ext uri="{FF2B5EF4-FFF2-40B4-BE49-F238E27FC236}">
                <a16:creationId xmlns="" xmlns:a16="http://schemas.microsoft.com/office/drawing/2014/main" id="{491BE6A4-954B-0049-8A11-9D846B187B75}"/>
              </a:ext>
            </a:extLst>
          </p:cNvPr>
          <p:cNvCxnSpPr>
            <a:cxnSpLocks/>
            <a:stCxn id="6" idx="1"/>
            <a:endCxn id="4" idx="3"/>
          </p:cNvCxnSpPr>
          <p:nvPr/>
        </p:nvCxnSpPr>
        <p:spPr>
          <a:xfrm flipH="1">
            <a:off x="2807648" y="4795628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B8ADA984-BA70-0843-BB03-38CDC2ACED68}"/>
              </a:ext>
            </a:extLst>
          </p:cNvPr>
          <p:cNvSpPr/>
          <p:nvPr/>
        </p:nvSpPr>
        <p:spPr>
          <a:xfrm>
            <a:off x="3466976" y="4586290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2A3A297B-A2BB-BC43-9522-009507D8744F}"/>
              </a:ext>
            </a:extLst>
          </p:cNvPr>
          <p:cNvSpPr/>
          <p:nvPr/>
        </p:nvSpPr>
        <p:spPr>
          <a:xfrm>
            <a:off x="5315568" y="4586289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8" name="直線箭頭接點 7">
            <a:extLst>
              <a:ext uri="{FF2B5EF4-FFF2-40B4-BE49-F238E27FC236}">
                <a16:creationId xmlns="" xmlns:a16="http://schemas.microsoft.com/office/drawing/2014/main" id="{612F2B19-4A0F-B641-ACE2-9246DDC72E63}"/>
              </a:ext>
            </a:extLst>
          </p:cNvPr>
          <p:cNvCxnSpPr>
            <a:cxnSpLocks/>
            <a:stCxn id="7" idx="1"/>
            <a:endCxn id="6" idx="3"/>
          </p:cNvCxnSpPr>
          <p:nvPr/>
        </p:nvCxnSpPr>
        <p:spPr>
          <a:xfrm flipH="1">
            <a:off x="4656240" y="4795627"/>
            <a:ext cx="659328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>
            <a:extLst>
              <a:ext uri="{FF2B5EF4-FFF2-40B4-BE49-F238E27FC236}">
                <a16:creationId xmlns="" xmlns:a16="http://schemas.microsoft.com/office/drawing/2014/main" id="{12D19140-A9EF-CC4C-BAF2-D1B0937992E0}"/>
              </a:ext>
            </a:extLst>
          </p:cNvPr>
          <p:cNvSpPr/>
          <p:nvPr/>
        </p:nvSpPr>
        <p:spPr>
          <a:xfrm>
            <a:off x="7164160" y="3847293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cxnSp>
        <p:nvCxnSpPr>
          <p:cNvPr id="10" name="直線箭頭接點 9">
            <a:extLst>
              <a:ext uri="{FF2B5EF4-FFF2-40B4-BE49-F238E27FC236}">
                <a16:creationId xmlns="" xmlns:a16="http://schemas.microsoft.com/office/drawing/2014/main" id="{94E68DD4-CDE9-DB4A-B576-D367EEFA9FE0}"/>
              </a:ext>
            </a:extLst>
          </p:cNvPr>
          <p:cNvCxnSpPr>
            <a:cxnSpLocks/>
            <a:stCxn id="9" idx="1"/>
            <a:endCxn id="7" idx="3"/>
          </p:cNvCxnSpPr>
          <p:nvPr/>
        </p:nvCxnSpPr>
        <p:spPr>
          <a:xfrm flipH="1">
            <a:off x="6504832" y="4056631"/>
            <a:ext cx="659328" cy="7389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A8513D94-5396-964A-B782-44DCD3D02A74}"/>
              </a:ext>
            </a:extLst>
          </p:cNvPr>
          <p:cNvSpPr/>
          <p:nvPr/>
        </p:nvSpPr>
        <p:spPr>
          <a:xfrm>
            <a:off x="9012752" y="4608148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master</a:t>
            </a:r>
            <a:endParaRPr kumimoji="1" lang="zh-TW" altLang="en-US" dirty="0"/>
          </a:p>
        </p:txBody>
      </p:sp>
      <p:cxnSp>
        <p:nvCxnSpPr>
          <p:cNvPr id="14" name="直線箭頭接點 13">
            <a:extLst>
              <a:ext uri="{FF2B5EF4-FFF2-40B4-BE49-F238E27FC236}">
                <a16:creationId xmlns="" xmlns:a16="http://schemas.microsoft.com/office/drawing/2014/main" id="{CAEBD8AF-D21A-F242-BC75-D41C4D20D80E}"/>
              </a:ext>
            </a:extLst>
          </p:cNvPr>
          <p:cNvCxnSpPr>
            <a:cxnSpLocks/>
            <a:stCxn id="13" idx="0"/>
            <a:endCxn id="15" idx="2"/>
          </p:cNvCxnSpPr>
          <p:nvPr/>
        </p:nvCxnSpPr>
        <p:spPr>
          <a:xfrm flipV="1">
            <a:off x="9607384" y="4265968"/>
            <a:ext cx="0" cy="34218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AA51A0EA-8605-3C4A-AAF1-4543C071E168}"/>
              </a:ext>
            </a:extLst>
          </p:cNvPr>
          <p:cNvSpPr/>
          <p:nvPr/>
        </p:nvSpPr>
        <p:spPr>
          <a:xfrm>
            <a:off x="9012752" y="3847293"/>
            <a:ext cx="1189264" cy="4186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kumimoji="1"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="" xmlns:a16="http://schemas.microsoft.com/office/drawing/2014/main" id="{857B5685-CF9E-824A-888B-4335BA122FBD}"/>
              </a:ext>
            </a:extLst>
          </p:cNvPr>
          <p:cNvSpPr/>
          <p:nvPr/>
        </p:nvSpPr>
        <p:spPr>
          <a:xfrm>
            <a:off x="9012752" y="3090712"/>
            <a:ext cx="1189264" cy="418675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testing</a:t>
            </a:r>
            <a:endParaRPr kumimoji="1" lang="zh-TW" altLang="en-US" dirty="0"/>
          </a:p>
        </p:txBody>
      </p:sp>
      <p:cxnSp>
        <p:nvCxnSpPr>
          <p:cNvPr id="17" name="直線箭頭接點 16">
            <a:extLst>
              <a:ext uri="{FF2B5EF4-FFF2-40B4-BE49-F238E27FC236}">
                <a16:creationId xmlns="" xmlns:a16="http://schemas.microsoft.com/office/drawing/2014/main" id="{DEE70F61-5076-F345-851D-7E4992B2F6E3}"/>
              </a:ext>
            </a:extLst>
          </p:cNvPr>
          <p:cNvCxnSpPr>
            <a:cxnSpLocks/>
            <a:stCxn id="16" idx="2"/>
          </p:cNvCxnSpPr>
          <p:nvPr/>
        </p:nvCxnSpPr>
        <p:spPr>
          <a:xfrm>
            <a:off x="9607384" y="3509387"/>
            <a:ext cx="0" cy="3554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箭頭接點 17">
            <a:extLst>
              <a:ext uri="{FF2B5EF4-FFF2-40B4-BE49-F238E27FC236}">
                <a16:creationId xmlns="" xmlns:a16="http://schemas.microsoft.com/office/drawing/2014/main" id="{698FBF0A-CF91-5C4B-9C21-6EE14510AFAF}"/>
              </a:ext>
            </a:extLst>
          </p:cNvPr>
          <p:cNvCxnSpPr>
            <a:cxnSpLocks/>
            <a:stCxn id="15" idx="1"/>
            <a:endCxn id="9" idx="3"/>
          </p:cNvCxnSpPr>
          <p:nvPr/>
        </p:nvCxnSpPr>
        <p:spPr>
          <a:xfrm flipH="1">
            <a:off x="8353424" y="4056631"/>
            <a:ext cx="65932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日期版面配置區 10">
            <a:extLst>
              <a:ext uri="{FF2B5EF4-FFF2-40B4-BE49-F238E27FC236}">
                <a16:creationId xmlns="" xmlns:a16="http://schemas.microsoft.com/office/drawing/2014/main" id="{35FE8A22-0088-6447-A847-23BD62C1E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12" name="頁尾版面配置區 11">
            <a:extLst>
              <a:ext uri="{FF2B5EF4-FFF2-40B4-BE49-F238E27FC236}">
                <a16:creationId xmlns="" xmlns:a16="http://schemas.microsoft.com/office/drawing/2014/main" id="{EE1215E5-58D2-4543-A893-888CC08C6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19" name="投影片編號版面配置區 18">
            <a:extLst>
              <a:ext uri="{FF2B5EF4-FFF2-40B4-BE49-F238E27FC236}">
                <a16:creationId xmlns="" xmlns:a16="http://schemas.microsoft.com/office/drawing/2014/main" id="{ABED68A2-4447-8F41-9D8E-6F775F383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42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427113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87E84590-2B89-D84A-B1AD-9C58B877B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合併多個</a:t>
            </a:r>
            <a:r>
              <a:rPr kumimoji="1" lang="en-US" altLang="zh-TW" dirty="0"/>
              <a:t> commit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5F102238-418F-7E43-A46D-CD41DC205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en-US" altLang="zh-TW" dirty="0"/>
          </a:p>
          <a:p>
            <a:endParaRPr kumimoji="1" lang="en-US" altLang="zh-TW" dirty="0"/>
          </a:p>
          <a:p>
            <a:pPr marL="0" indent="0">
              <a:buNone/>
            </a:pPr>
            <a:endParaRPr kumimoji="1" lang="en-US" altLang="zh-TW" dirty="0"/>
          </a:p>
          <a:p>
            <a:r>
              <a:rPr kumimoji="1" lang="zh-CN" altLang="en-US" dirty="0"/>
              <a:t>將最後三個</a:t>
            </a:r>
            <a:r>
              <a:rPr kumimoji="1" lang="en-US" altLang="zh-CN" dirty="0"/>
              <a:t> commit </a:t>
            </a:r>
            <a:r>
              <a:rPr kumimoji="1" lang="zh-CN" altLang="en-US" dirty="0"/>
              <a:t>合併成一個</a:t>
            </a:r>
            <a:endParaRPr kumimoji="1" lang="en-US" altLang="zh-TW" dirty="0"/>
          </a:p>
          <a:p>
            <a:r>
              <a:rPr kumimoji="1" lang="zh-TW" altLang="en-US" dirty="0"/>
              <a:t>使用互動式</a:t>
            </a:r>
            <a:r>
              <a:rPr kumimoji="1" lang="en-US" altLang="zh-TW" dirty="0"/>
              <a:t> rebase</a:t>
            </a:r>
          </a:p>
          <a:p>
            <a:pPr lvl="1"/>
            <a:r>
              <a:rPr kumimoji="1" lang="en-US" altLang="zh-TW" dirty="0"/>
              <a:t>$ </a:t>
            </a:r>
            <a:r>
              <a:rPr lang="en" altLang="zh-TW" dirty="0"/>
              <a:t>git rebase -</a:t>
            </a:r>
            <a:r>
              <a:rPr lang="en" altLang="zh-TW" dirty="0" err="1"/>
              <a:t>i</a:t>
            </a:r>
            <a:r>
              <a:rPr lang="en" altLang="zh-TW" dirty="0"/>
              <a:t> 250322f</a:t>
            </a:r>
          </a:p>
          <a:p>
            <a:pPr marL="274320" lvl="1" indent="0">
              <a:buNone/>
            </a:pP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="" xmlns:a16="http://schemas.microsoft.com/office/drawing/2014/main" id="{74DD5FDB-E452-104A-8202-BE00F00FF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014194"/>
            <a:ext cx="6426200" cy="11684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="" xmlns:a16="http://schemas.microsoft.com/office/drawing/2014/main" id="{2E8B96F6-A128-A246-93E1-7C7009443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4409440"/>
            <a:ext cx="6426200" cy="8763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="" xmlns:a16="http://schemas.microsoft.com/office/drawing/2014/main" id="{FCD9D933-E0A1-0C43-BFE6-9EE55FC6C9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6800" y="5466106"/>
            <a:ext cx="6426200" cy="749300"/>
          </a:xfrm>
          <a:prstGeom prst="rect">
            <a:avLst/>
          </a:prstGeom>
        </p:spPr>
      </p:pic>
      <p:sp>
        <p:nvSpPr>
          <p:cNvPr id="10" name="日期版面配置區 9">
            <a:extLst>
              <a:ext uri="{FF2B5EF4-FFF2-40B4-BE49-F238E27FC236}">
                <a16:creationId xmlns="" xmlns:a16="http://schemas.microsoft.com/office/drawing/2014/main" id="{704CEFBE-9628-894B-AD4E-4A8CE5715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11" name="頁尾版面配置區 10">
            <a:extLst>
              <a:ext uri="{FF2B5EF4-FFF2-40B4-BE49-F238E27FC236}">
                <a16:creationId xmlns="" xmlns:a16="http://schemas.microsoft.com/office/drawing/2014/main" id="{795B7963-6B00-CD46-A29A-11AF938C1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12" name="投影片編號版面配置區 11">
            <a:extLst>
              <a:ext uri="{FF2B5EF4-FFF2-40B4-BE49-F238E27FC236}">
                <a16:creationId xmlns="" xmlns:a16="http://schemas.microsoft.com/office/drawing/2014/main" id="{6EF0D0CD-841D-4441-8056-04574434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43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524148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855B4E5C-D2A2-E440-9E66-E36E2E431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HEAD^ </a:t>
            </a:r>
            <a:r>
              <a:rPr kumimoji="1" lang="zh-CN" altLang="en-US" dirty="0"/>
              <a:t>與</a:t>
            </a:r>
            <a:r>
              <a:rPr kumimoji="1" lang="en-US" altLang="zh-CN" dirty="0"/>
              <a:t> HEAD~ </a:t>
            </a:r>
            <a:r>
              <a:rPr kumimoji="1" lang="zh-CN" altLang="en-US" dirty="0"/>
              <a:t>的不同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D92C6FBD-D94F-0A44-B648-CF9BC534C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HEAD^ </a:t>
            </a:r>
            <a:r>
              <a:rPr kumimoji="1" lang="zh-CN" altLang="en-US" dirty="0"/>
              <a:t>可選擇不同分支往前移動</a:t>
            </a:r>
            <a:endParaRPr kumimoji="1" lang="en-US" altLang="zh-CN" dirty="0"/>
          </a:p>
          <a:p>
            <a:r>
              <a:rPr kumimoji="1" lang="en-US" altLang="zh-TW" dirty="0"/>
              <a:t>HEAD~ </a:t>
            </a:r>
            <a:r>
              <a:rPr kumimoji="1" lang="zh-CN" altLang="en-US" dirty="0"/>
              <a:t>僅在同個分支往前移動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18895132-02A6-504A-8947-A52D33CB6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DA9386E3-5A57-F64E-9D96-B610D5784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3C426F04-E028-0C4C-BFFE-E12802EC1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44</a:t>
            </a:fld>
            <a:endParaRPr kumimoji="1"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="" xmlns:a16="http://schemas.microsoft.com/office/drawing/2014/main" id="{7FBB1E51-EE84-AA43-AD12-74348F03C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36" y="3450172"/>
            <a:ext cx="3556000" cy="28575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="" xmlns:a16="http://schemas.microsoft.com/office/drawing/2014/main" id="{4F69375F-F6A8-164E-BD2B-9953132F18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0700" y="3450172"/>
            <a:ext cx="3530600" cy="2794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="" xmlns:a16="http://schemas.microsoft.com/office/drawing/2014/main" id="{F091D0B9-437E-B94A-A913-BD3CE391A6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3164" y="3437472"/>
            <a:ext cx="3517900" cy="2806700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="" xmlns:a16="http://schemas.microsoft.com/office/drawing/2014/main" id="{EB0A7751-CE96-6847-A9D8-2A660E5F181F}"/>
              </a:ext>
            </a:extLst>
          </p:cNvPr>
          <p:cNvSpPr txBox="1"/>
          <p:nvPr/>
        </p:nvSpPr>
        <p:spPr>
          <a:xfrm>
            <a:off x="4743706" y="2791141"/>
            <a:ext cx="27045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$ git checkout HEAD^ </a:t>
            </a:r>
          </a:p>
          <a:p>
            <a:r>
              <a:rPr kumimoji="1" lang="en-US" altLang="zh-TW" dirty="0"/>
              <a:t>$ git checkout HEAD~</a:t>
            </a:r>
            <a:endParaRPr kumimoji="1" lang="zh-TW" altLang="en-US" dirty="0"/>
          </a:p>
        </p:txBody>
      </p:sp>
      <p:sp>
        <p:nvSpPr>
          <p:cNvPr id="11" name="文字方塊 10">
            <a:extLst>
              <a:ext uri="{FF2B5EF4-FFF2-40B4-BE49-F238E27FC236}">
                <a16:creationId xmlns="" xmlns:a16="http://schemas.microsoft.com/office/drawing/2014/main" id="{E08889B3-BB0A-0D4D-A687-0F9EAF3F4284}"/>
              </a:ext>
            </a:extLst>
          </p:cNvPr>
          <p:cNvSpPr txBox="1"/>
          <p:nvPr/>
        </p:nvSpPr>
        <p:spPr>
          <a:xfrm>
            <a:off x="8570305" y="2791141"/>
            <a:ext cx="2832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$ git checkout HEAD^2 </a:t>
            </a:r>
          </a:p>
        </p:txBody>
      </p:sp>
    </p:spTree>
    <p:extLst>
      <p:ext uri="{BB962C8B-B14F-4D97-AF65-F5344CB8AC3E}">
        <p14:creationId xmlns:p14="http://schemas.microsoft.com/office/powerpoint/2010/main" val="607779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2F7C34FB-2A3B-D340-A7C3-2E3C43026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HEAD^ </a:t>
            </a:r>
            <a:r>
              <a:rPr kumimoji="1" lang="zh-CN" altLang="en-US" dirty="0"/>
              <a:t>與</a:t>
            </a:r>
            <a:r>
              <a:rPr kumimoji="1" lang="en-US" altLang="zh-CN" dirty="0"/>
              <a:t> HEAD~ </a:t>
            </a:r>
            <a:r>
              <a:rPr kumimoji="1" lang="zh-CN" altLang="en-US" dirty="0"/>
              <a:t>的不同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F0666278-4DC1-2F4C-B5B7-82BD71896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848AD081-DCC0-5D4F-AC8D-517BB7970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EE85EBA0-8997-8A4D-8EE4-F4880693E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45</a:t>
            </a:fld>
            <a:endParaRPr kumimoji="1"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="" xmlns:a16="http://schemas.microsoft.com/office/drawing/2014/main" id="{239F9F60-A3C7-6A49-8584-4B911CA2D4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9478" y="2968501"/>
            <a:ext cx="3606800" cy="2844800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="" xmlns:a16="http://schemas.microsoft.com/office/drawing/2014/main" id="{83794A6A-F94B-0440-9E34-1FCCF99247DC}"/>
              </a:ext>
            </a:extLst>
          </p:cNvPr>
          <p:cNvSpPr txBox="1"/>
          <p:nvPr/>
        </p:nvSpPr>
        <p:spPr>
          <a:xfrm>
            <a:off x="4748794" y="2536650"/>
            <a:ext cx="2908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$ git checkout HEAD^2~</a:t>
            </a:r>
          </a:p>
        </p:txBody>
      </p:sp>
    </p:spTree>
    <p:extLst>
      <p:ext uri="{BB962C8B-B14F-4D97-AF65-F5344CB8AC3E}">
        <p14:creationId xmlns:p14="http://schemas.microsoft.com/office/powerpoint/2010/main" val="7979743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hade val="92000"/>
                <a:satMod val="160000"/>
              </a:schemeClr>
            </a:gs>
            <a:gs pos="77000">
              <a:schemeClr val="bg2">
                <a:tint val="100000"/>
                <a:shade val="73000"/>
                <a:satMod val="155000"/>
              </a:schemeClr>
            </a:gs>
            <a:gs pos="100000">
              <a:schemeClr val="bg2">
                <a:tint val="100000"/>
                <a:shade val="67000"/>
                <a:satMod val="14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7">
            <a:extLst>
              <a:ext uri="{FF2B5EF4-FFF2-40B4-BE49-F238E27FC236}">
                <a16:creationId xmlns="" xmlns:a16="http://schemas.microsoft.com/office/drawing/2014/main" id="{B32F73EB-B46F-4F77-B3DC-7C374906F3B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9" name="Rectangle 9">
            <a:extLst>
              <a:ext uri="{FF2B5EF4-FFF2-40B4-BE49-F238E27FC236}">
                <a16:creationId xmlns="" xmlns:a16="http://schemas.microsoft.com/office/drawing/2014/main" id="{ADDB10B3-CF45-4294-8994-0E8AD1FC6ECB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0" name="Rectangle 11">
            <a:extLst>
              <a:ext uri="{FF2B5EF4-FFF2-40B4-BE49-F238E27FC236}">
                <a16:creationId xmlns="" xmlns:a16="http://schemas.microsoft.com/office/drawing/2014/main" id="{5145417F-1D1B-48A7-B4DA-BAD73B02C81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1" name="Rectangle 13">
            <a:extLst>
              <a:ext uri="{FF2B5EF4-FFF2-40B4-BE49-F238E27FC236}">
                <a16:creationId xmlns="" xmlns:a16="http://schemas.microsoft.com/office/drawing/2014/main" id="{13CF9D9F-1672-4D0C-934E-CD9EE1BE54B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2" name="Group 15">
            <a:extLst>
              <a:ext uri="{FF2B5EF4-FFF2-40B4-BE49-F238E27FC236}">
                <a16:creationId xmlns="" xmlns:a16="http://schemas.microsoft.com/office/drawing/2014/main" id="{1558C702-CA14-4264-B8FC-A5120F75DE0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7" name="Straight Connector 16">
              <a:extLst>
                <a:ext uri="{FF2B5EF4-FFF2-40B4-BE49-F238E27FC236}">
                  <a16:creationId xmlns="" xmlns:a16="http://schemas.microsoft.com/office/drawing/2014/main" id="{6621A72C-7343-4A22-8700-696C5860A21A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="" xmlns:a16="http://schemas.microsoft.com/office/drawing/2014/main" id="{BB44A4DC-7861-4DCC-9931-5A075855D656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="" xmlns:a16="http://schemas.microsoft.com/office/drawing/2014/main" id="{E16C316F-BFB5-424F-A951-E962A3B745C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Rectangle 20">
            <a:extLst>
              <a:ext uri="{FF2B5EF4-FFF2-40B4-BE49-F238E27FC236}">
                <a16:creationId xmlns="" xmlns:a16="http://schemas.microsoft.com/office/drawing/2014/main" id="{AA927C3B-99B6-4CC8-9B17-E037F8499584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34" name="Rectangle 22">
            <a:extLst>
              <a:ext uri="{FF2B5EF4-FFF2-40B4-BE49-F238E27FC236}">
                <a16:creationId xmlns="" xmlns:a16="http://schemas.microsoft.com/office/drawing/2014/main" id="{1C1D606D-4DA3-4806-8F40-02982F4AD00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643242" y="643464"/>
            <a:ext cx="10905291" cy="55710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35" name="Rectangle 24">
            <a:extLst>
              <a:ext uri="{FF2B5EF4-FFF2-40B4-BE49-F238E27FC236}">
                <a16:creationId xmlns="" xmlns:a16="http://schemas.microsoft.com/office/drawing/2014/main" id="{CD7A4F52-D451-483C-8243-5B0F83B91D2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06680" y="809244"/>
            <a:ext cx="10579608" cy="5239512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標題 1">
            <a:extLst>
              <a:ext uri="{FF2B5EF4-FFF2-40B4-BE49-F238E27FC236}">
                <a16:creationId xmlns="" xmlns:a16="http://schemas.microsoft.com/office/drawing/2014/main" id="{C22E5940-19BD-3040-A6A7-6D63FC6CB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883" y="1260389"/>
            <a:ext cx="6704658" cy="4335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kumimoji="1" lang="zh-TW" altLang="en-US" sz="5400" dirty="0">
                <a:solidFill>
                  <a:schemeClr val="tx1"/>
                </a:solidFill>
              </a:rPr>
              <a:t>遠端倉庫使用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="" xmlns:a16="http://schemas.microsoft.com/office/drawing/2014/main" id="{657AA739-3C8C-3D41-B444-55919246D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3205" y="1260389"/>
            <a:ext cx="2658449" cy="43340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Bef>
                <a:spcPts val="0"/>
              </a:spcBef>
            </a:pPr>
            <a:endParaRPr kumimoji="1" lang="en-US" altLang="zh-TW" sz="2000" spc="80"/>
          </a:p>
        </p:txBody>
      </p:sp>
      <p:cxnSp>
        <p:nvCxnSpPr>
          <p:cNvPr id="27" name="Straight Connector 26">
            <a:extLst>
              <a:ext uri="{FF2B5EF4-FFF2-40B4-BE49-F238E27FC236}">
                <a16:creationId xmlns="" xmlns:a16="http://schemas.microsoft.com/office/drawing/2014/main" id="{23413C9D-32A8-4475-92E1-327E029906D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D6865B81-01CD-6947-86F1-EF97527AED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A04A9F8B-D294-FD4A-BC24-0469F539E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7E83F81E-D1DC-EB4C-B373-9000BCF51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46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5353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63732070-9449-6247-96E2-410CA935C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遠端倉庫使用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8837074E-8D77-DF4C-9801-D38D662B78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先複製遠端倉庫資料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clone https://</a:t>
            </a:r>
            <a:r>
              <a:rPr kumimoji="1" lang="en-US" altLang="zh-TW" dirty="0" err="1"/>
              <a:t>github.com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kirkchu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gittest</a:t>
            </a:r>
            <a:endParaRPr kumimoji="1" lang="zh-TW" altLang="en-US" dirty="0"/>
          </a:p>
        </p:txBody>
      </p:sp>
      <p:grpSp>
        <p:nvGrpSpPr>
          <p:cNvPr id="7" name="群組 6">
            <a:extLst>
              <a:ext uri="{FF2B5EF4-FFF2-40B4-BE49-F238E27FC236}">
                <a16:creationId xmlns="" xmlns:a16="http://schemas.microsoft.com/office/drawing/2014/main" id="{A34B1CF2-980A-B74E-9B15-555ED31F02D5}"/>
              </a:ext>
            </a:extLst>
          </p:cNvPr>
          <p:cNvGrpSpPr/>
          <p:nvPr/>
        </p:nvGrpSpPr>
        <p:grpSpPr>
          <a:xfrm>
            <a:off x="902524" y="3115933"/>
            <a:ext cx="9843325" cy="2370467"/>
            <a:chOff x="926275" y="3294063"/>
            <a:chExt cx="9843325" cy="2370467"/>
          </a:xfrm>
        </p:grpSpPr>
        <p:pic>
          <p:nvPicPr>
            <p:cNvPr id="5" name="圖片 4">
              <a:extLst>
                <a:ext uri="{FF2B5EF4-FFF2-40B4-BE49-F238E27FC236}">
                  <a16:creationId xmlns="" xmlns:a16="http://schemas.microsoft.com/office/drawing/2014/main" id="{77690A4C-7C0C-F049-ACE5-2B33DEAC9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422400" y="3294063"/>
              <a:ext cx="9347200" cy="2298700"/>
            </a:xfrm>
            <a:prstGeom prst="rect">
              <a:avLst/>
            </a:prstGeom>
          </p:spPr>
        </p:pic>
        <p:sp>
          <p:nvSpPr>
            <p:cNvPr id="6" name="橢圓 5">
              <a:extLst>
                <a:ext uri="{FF2B5EF4-FFF2-40B4-BE49-F238E27FC236}">
                  <a16:creationId xmlns="" xmlns:a16="http://schemas.microsoft.com/office/drawing/2014/main" id="{0735001D-5E48-F540-B6F4-3ACA9100428B}"/>
                </a:ext>
              </a:extLst>
            </p:cNvPr>
            <p:cNvSpPr/>
            <p:nvPr/>
          </p:nvSpPr>
          <p:spPr>
            <a:xfrm>
              <a:off x="926275" y="5332021"/>
              <a:ext cx="2066307" cy="332509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4487D612-6D36-8142-93FA-A3B0ECBF45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8" name="頁尾版面配置區 7">
            <a:extLst>
              <a:ext uri="{FF2B5EF4-FFF2-40B4-BE49-F238E27FC236}">
                <a16:creationId xmlns="" xmlns:a16="http://schemas.microsoft.com/office/drawing/2014/main" id="{4AE971BE-01F0-8344-BEA9-31F060DD3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="" xmlns:a16="http://schemas.microsoft.com/office/drawing/2014/main" id="{C0B75A09-0A8C-8C40-81EB-D0751A125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47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5336012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BA8D9EE0-20ED-444C-8213-4BE081EC6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顯示遠端倉庫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86C49B3C-D4D4-D64B-9891-D1E1248A8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檢視設定了哪些遠端倉庫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remote</a:t>
            </a:r>
          </a:p>
          <a:p>
            <a:r>
              <a:rPr kumimoji="1" lang="zh-TW" altLang="en-US" dirty="0"/>
              <a:t>檢視遠端倉庫的</a:t>
            </a:r>
            <a:r>
              <a:rPr kumimoji="1" lang="en-US" altLang="zh-TW" dirty="0"/>
              <a:t> URL</a:t>
            </a:r>
          </a:p>
          <a:p>
            <a:pPr lvl="1"/>
            <a:r>
              <a:rPr kumimoji="1" lang="en-US" altLang="zh-TW" dirty="0"/>
              <a:t>$ git remote -v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39588809-A190-7E41-A139-AE6747D89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73A9BB29-5397-2545-BC12-98A840D4F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C7A7727D-154E-A14D-B751-2115B412F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48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082909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1352B0BB-B561-274D-98D4-BEE8C616E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增加遠端倉庫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8F08B140-A2D6-A741-846A-6B3BE7629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增加遠端倉庫的指令為：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remote add [</a:t>
            </a:r>
            <a:r>
              <a:rPr kumimoji="1" lang="zh-CN" altLang="en-US" dirty="0"/>
              <a:t>名字</a:t>
            </a:r>
            <a:r>
              <a:rPr kumimoji="1" lang="en-US" altLang="zh-CN" dirty="0"/>
              <a:t>] [URL]</a:t>
            </a:r>
            <a:endParaRPr kumimoji="1"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47C84CFC-A608-4A41-ACA2-5CB62DC08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050" y="3376930"/>
            <a:ext cx="9613900" cy="1384300"/>
          </a:xfrm>
          <a:prstGeom prst="rect">
            <a:avLst/>
          </a:prstGeom>
        </p:spPr>
      </p:pic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1AB6C725-7A8F-1548-A2E3-C1DD6852E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3B226CF9-2A33-4B41-8208-F84FD3FC9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942352B1-4081-D743-BE0C-8228B1B46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49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40694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F1143DEC-666A-484B-A44A-93E64F67BC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0" y="457200"/>
            <a:ext cx="7061200" cy="5943600"/>
          </a:xfrm>
          <a:prstGeom prst="rect">
            <a:avLst/>
          </a:prstGeom>
        </p:spPr>
      </p:pic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FD712D32-1F89-254A-A368-F9E436988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3" name="頁尾版面配置區 2">
            <a:extLst>
              <a:ext uri="{FF2B5EF4-FFF2-40B4-BE49-F238E27FC236}">
                <a16:creationId xmlns="" xmlns:a16="http://schemas.microsoft.com/office/drawing/2014/main" id="{CAD2EB37-0F26-F540-94AE-6391A02D1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="" xmlns:a16="http://schemas.microsoft.com/office/drawing/2014/main" id="{BB62BF85-EA99-2E45-9BA0-3907C8373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97576734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AD53BB52-A663-274F-91F2-03714F35E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從遠端倉庫取得資料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D1EBC1EC-FBC3-9045-8AE2-398F1E07D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若遠端倉庫有新的</a:t>
            </a:r>
            <a:r>
              <a:rPr kumimoji="1" lang="en-US" altLang="zh-CN" dirty="0"/>
              <a:t> commit</a:t>
            </a:r>
            <a:r>
              <a:rPr kumimoji="1" lang="zh-CN" altLang="en-US" dirty="0"/>
              <a:t>，可使用下兩個指令將新的資料擷取回本機倉庫：</a:t>
            </a:r>
            <a:endParaRPr kumimoji="1" lang="en-US" altLang="zh-CN" dirty="0"/>
          </a:p>
          <a:p>
            <a:r>
              <a:rPr kumimoji="1" lang="zh-CN" altLang="en-US" dirty="0"/>
              <a:t>擷取下來但不合併至工作區</a:t>
            </a:r>
            <a:endParaRPr kumimoji="1" lang="en-US" altLang="zh-TW" dirty="0"/>
          </a:p>
          <a:p>
            <a:pPr lvl="1"/>
            <a:r>
              <a:rPr kumimoji="1" lang="en-US" altLang="zh-TW" dirty="0"/>
              <a:t>$ git fetch origin</a:t>
            </a:r>
          </a:p>
          <a:p>
            <a:pPr lvl="1"/>
            <a:endParaRPr kumimoji="1" lang="en-US" altLang="zh-TW" dirty="0"/>
          </a:p>
          <a:p>
            <a:r>
              <a:rPr kumimoji="1" lang="zh-CN" altLang="en-US" dirty="0"/>
              <a:t>擷取下來並合併至工作區</a:t>
            </a:r>
            <a:endParaRPr kumimoji="1" lang="en-US" altLang="zh-TW" dirty="0"/>
          </a:p>
          <a:p>
            <a:pPr lvl="1"/>
            <a:r>
              <a:rPr kumimoji="1" lang="en-US" altLang="zh-TW"/>
              <a:t>$ git </a:t>
            </a:r>
            <a:r>
              <a:rPr kumimoji="1" lang="en-US" altLang="zh-TW" dirty="0"/>
              <a:t>pull origin</a:t>
            </a:r>
          </a:p>
          <a:p>
            <a:pPr lvl="1"/>
            <a:r>
              <a:rPr kumimoji="1" lang="zh-CN" altLang="en-US" dirty="0"/>
              <a:t>相當於</a:t>
            </a:r>
            <a:endParaRPr kumimoji="1" lang="en-US" altLang="zh-CN" dirty="0"/>
          </a:p>
          <a:p>
            <a:pPr lvl="2"/>
            <a:r>
              <a:rPr kumimoji="1" lang="en-US" altLang="zh-TW" dirty="0"/>
              <a:t>git fetch </a:t>
            </a:r>
          </a:p>
          <a:p>
            <a:pPr lvl="2"/>
            <a:r>
              <a:rPr kumimoji="1" lang="en-US" altLang="zh-TW" dirty="0"/>
              <a:t>git merge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65C5437C-CF81-FE42-9B81-5875B4A13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1E3117D5-CD49-3340-9B40-24097AB2F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7F5749E3-91F6-9B41-A407-D52869669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50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6533208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A077CBC6-4EEE-0B43-BBA5-D7C7F22FB6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發送至遠端倉庫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859328AE-FDD5-8542-BCD6-5EFC54BC2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本地端要先</a:t>
            </a:r>
            <a:r>
              <a:rPr kumimoji="1" lang="en-US" altLang="zh-TW" dirty="0"/>
              <a:t> commit</a:t>
            </a:r>
          </a:p>
          <a:p>
            <a:r>
              <a:rPr kumimoji="1" lang="zh-CN" altLang="en-US" dirty="0"/>
              <a:t>執行</a:t>
            </a:r>
            <a:endParaRPr kumimoji="1" lang="en-US" altLang="zh-CN" dirty="0"/>
          </a:p>
          <a:p>
            <a:pPr lvl="1"/>
            <a:r>
              <a:rPr kumimoji="1" lang="en-US" altLang="zh-TW" dirty="0"/>
              <a:t>$ git push origin master</a:t>
            </a:r>
          </a:p>
          <a:p>
            <a:pPr lvl="1"/>
            <a:endParaRPr kumimoji="1" lang="zh-TW" altLang="en-US" dirty="0"/>
          </a:p>
          <a:p>
            <a:r>
              <a:rPr kumimoji="1" lang="zh-CN" altLang="en-US" dirty="0"/>
              <a:t>若遠端倉庫已有更新，必須先擷取別人的變更，否則</a:t>
            </a:r>
            <a:r>
              <a:rPr kumimoji="1" lang="en-US" altLang="zh-CN" dirty="0"/>
              <a:t> push </a:t>
            </a:r>
            <a:r>
              <a:rPr kumimoji="1" lang="zh-CN" altLang="en-US" dirty="0"/>
              <a:t>會失敗</a:t>
            </a:r>
            <a:endParaRPr kumimoji="1" lang="en-US" altLang="zh-TW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41EF9719-6D23-D449-AD87-24EA8E90D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17CC30C0-35A7-E741-93D6-FCA8CCCA2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E6B5A5C6-9915-CB43-86DF-E6A4C0D6B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51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4660063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DEF9DC45-DF80-4D44-970F-A64A0BBEE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</a:t>
            </a:r>
            <a:r>
              <a:rPr kumimoji="1" lang="zh-CN" altLang="en-US" dirty="0"/>
              <a:t>常用指令一覽表</a:t>
            </a:r>
            <a:endParaRPr kumimoji="1"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="" xmlns:a16="http://schemas.microsoft.com/office/drawing/2014/main" id="{70CED493-4F33-FC46-823D-C66A199C397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27348649"/>
              </p:ext>
            </p:extLst>
          </p:nvPr>
        </p:nvGraphicFramePr>
        <p:xfrm>
          <a:off x="1066800" y="2103438"/>
          <a:ext cx="10058399" cy="3606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7467">
                  <a:extLst>
                    <a:ext uri="{9D8B030D-6E8A-4147-A177-3AD203B41FA5}">
                      <a16:colId xmlns="" xmlns:a16="http://schemas.microsoft.com/office/drawing/2014/main" val="1152270558"/>
                    </a:ext>
                  </a:extLst>
                </a:gridCol>
                <a:gridCol w="1095837">
                  <a:extLst>
                    <a:ext uri="{9D8B030D-6E8A-4147-A177-3AD203B41FA5}">
                      <a16:colId xmlns="" xmlns:a16="http://schemas.microsoft.com/office/drawing/2014/main" val="1000166650"/>
                    </a:ext>
                  </a:extLst>
                </a:gridCol>
                <a:gridCol w="7325095">
                  <a:extLst>
                    <a:ext uri="{9D8B030D-6E8A-4147-A177-3AD203B41FA5}">
                      <a16:colId xmlns="" xmlns:a16="http://schemas.microsoft.com/office/drawing/2014/main" val="2120572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指令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參數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說明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88442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git </a:t>
                      </a:r>
                      <a:r>
                        <a:rPr lang="en-US" altLang="zh-TW" dirty="0" err="1"/>
                        <a:t>init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建立空倉庫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9421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git status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察看目前倉庫狀態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904418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-s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顯示更簡潔的</a:t>
                      </a:r>
                      <a:r>
                        <a:rPr lang="zh-CN" altLang="en-US" dirty="0"/>
                        <a:t>倉庫</a:t>
                      </a:r>
                      <a:r>
                        <a:rPr lang="zh-TW" altLang="en-US" dirty="0"/>
                        <a:t>狀態資訊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9524392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git add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追蹤新檔案</a:t>
                      </a:r>
                      <a:endParaRPr lang="en-US" altLang="zh-TW" dirty="0"/>
                    </a:p>
                    <a:p>
                      <a:r>
                        <a:rPr lang="zh-TW" altLang="en-US" dirty="0"/>
                        <a:t>暫存修改後的檔案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030454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git commit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遞交暫存區的檔案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77991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-m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可</a:t>
                      </a:r>
                      <a:r>
                        <a:rPr lang="zh-TW" altLang="en-US" dirty="0"/>
                        <a:t>將遞交資訊放在</a:t>
                      </a:r>
                      <a:r>
                        <a:rPr lang="en-US" altLang="zh-TW" dirty="0"/>
                        <a:t> -m </a:t>
                      </a:r>
                      <a:r>
                        <a:rPr lang="zh-CN" altLang="en-US" dirty="0"/>
                        <a:t>參數後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1507562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-a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遞交已追蹤但目前有修改的檔案。此參數可以省略</a:t>
                      </a:r>
                      <a:r>
                        <a:rPr lang="en-US" altLang="zh-TW" dirty="0"/>
                        <a:t> git add </a:t>
                      </a:r>
                      <a:r>
                        <a:rPr lang="zh-CN" altLang="en-US" dirty="0"/>
                        <a:t>程序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590307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git blame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顯示</a:t>
                      </a:r>
                      <a:r>
                        <a:rPr lang="zh-CN" altLang="en-US" dirty="0"/>
                        <a:t>修改者名字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191326345"/>
                  </a:ext>
                </a:extLst>
              </a:tr>
            </a:tbl>
          </a:graphicData>
        </a:graphic>
      </p:graphicFrame>
      <p:sp>
        <p:nvSpPr>
          <p:cNvPr id="3" name="日期版面配置區 2">
            <a:extLst>
              <a:ext uri="{FF2B5EF4-FFF2-40B4-BE49-F238E27FC236}">
                <a16:creationId xmlns="" xmlns:a16="http://schemas.microsoft.com/office/drawing/2014/main" id="{4F4740E7-997F-A541-9B17-3A0145D05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4EFC0A1D-EC56-7447-9207-5487EBDF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AA27C5C5-9550-8843-8017-D380684A2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52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7848902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內容版面配置區 3">
            <a:extLst>
              <a:ext uri="{FF2B5EF4-FFF2-40B4-BE49-F238E27FC236}">
                <a16:creationId xmlns="" xmlns:a16="http://schemas.microsoft.com/office/drawing/2014/main" id="{A2AA8A8B-3221-2944-A6CA-C40150E447D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1156647"/>
              </p:ext>
            </p:extLst>
          </p:nvPr>
        </p:nvGraphicFramePr>
        <p:xfrm>
          <a:off x="1066800" y="488394"/>
          <a:ext cx="10058399" cy="434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7467">
                  <a:extLst>
                    <a:ext uri="{9D8B030D-6E8A-4147-A177-3AD203B41FA5}">
                      <a16:colId xmlns="" xmlns:a16="http://schemas.microsoft.com/office/drawing/2014/main" val="1152270558"/>
                    </a:ext>
                  </a:extLst>
                </a:gridCol>
                <a:gridCol w="1879608">
                  <a:extLst>
                    <a:ext uri="{9D8B030D-6E8A-4147-A177-3AD203B41FA5}">
                      <a16:colId xmlns="" xmlns:a16="http://schemas.microsoft.com/office/drawing/2014/main" val="1000166650"/>
                    </a:ext>
                  </a:extLst>
                </a:gridCol>
                <a:gridCol w="6541324">
                  <a:extLst>
                    <a:ext uri="{9D8B030D-6E8A-4147-A177-3AD203B41FA5}">
                      <a16:colId xmlns="" xmlns:a16="http://schemas.microsoft.com/office/drawing/2014/main" val="21205720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指令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參數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說明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884422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git diff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顯示未暫存與已暫存或已遞交的差異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9421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--stage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顯示暫存區中下一次遞交的變更內容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629384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git clone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複製遠端倉庫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7840174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git remote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察看遠端倉庫狀況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509459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-v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察看遠端倉庫的</a:t>
                      </a:r>
                      <a:r>
                        <a:rPr lang="en-US" altLang="zh-TW" dirty="0"/>
                        <a:t>URL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076005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/>
                        <a:t>add | remove [</a:t>
                      </a:r>
                      <a:r>
                        <a:rPr lang="zh-CN" altLang="en-US" dirty="0"/>
                        <a:t>名字</a:t>
                      </a:r>
                      <a:r>
                        <a:rPr lang="en-US" altLang="zh-CN" dirty="0"/>
                        <a:t>]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新增或移除遠端倉庫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5572382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git log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察看遞交歷史紀錄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6401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-p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察看每次遞交內容的差異資訊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993453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--all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完整的</a:t>
                      </a:r>
                      <a:r>
                        <a:rPr lang="zh-CN" altLang="en-US" dirty="0"/>
                        <a:t>歷史紀錄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634538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--</a:t>
                      </a:r>
                      <a:r>
                        <a:rPr lang="en-US" altLang="zh-TW" dirty="0" err="1"/>
                        <a:t>oneline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單行顯示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130421633"/>
                  </a:ext>
                </a:extLst>
              </a:tr>
            </a:tbl>
          </a:graphicData>
        </a:graphic>
      </p:graphicFrame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26E2F5D6-FF1B-0544-97EC-D1ED63C02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3" name="頁尾版面配置區 2">
            <a:extLst>
              <a:ext uri="{FF2B5EF4-FFF2-40B4-BE49-F238E27FC236}">
                <a16:creationId xmlns="" xmlns:a16="http://schemas.microsoft.com/office/drawing/2014/main" id="{F8B72DA2-CC04-C44C-994D-E0C83AC9AD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="" xmlns:a16="http://schemas.microsoft.com/office/drawing/2014/main" id="{074A7CE4-83A2-5544-8688-9235ACD6A2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53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90084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="" xmlns:a16="http://schemas.microsoft.com/office/drawing/2014/main" id="{03C07B62-273F-BE45-AE12-CBFA54486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0" y="838200"/>
            <a:ext cx="7061200" cy="5181600"/>
          </a:xfrm>
          <a:prstGeom prst="rect">
            <a:avLst/>
          </a:prstGeom>
        </p:spPr>
      </p:pic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17FB99CF-7002-394A-8518-ADD6C60B6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="" xmlns:a16="http://schemas.microsoft.com/office/drawing/2014/main" id="{3C141024-DA39-4E4E-A216-DF49A30C3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="" xmlns:a16="http://schemas.microsoft.com/office/drawing/2014/main" id="{6B5817B0-96DE-304A-A5DB-3505A86512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972689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="" xmlns:a16="http://schemas.microsoft.com/office/drawing/2014/main" id="{6D37C94C-026F-F04B-8CD2-1318D4D3A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400" y="387350"/>
            <a:ext cx="7061200" cy="6083300"/>
          </a:xfrm>
          <a:prstGeom prst="rect">
            <a:avLst/>
          </a:prstGeom>
        </p:spPr>
      </p:pic>
      <p:sp>
        <p:nvSpPr>
          <p:cNvPr id="2" name="日期版面配置區 1">
            <a:extLst>
              <a:ext uri="{FF2B5EF4-FFF2-40B4-BE49-F238E27FC236}">
                <a16:creationId xmlns="" xmlns:a16="http://schemas.microsoft.com/office/drawing/2014/main" id="{5CC7C1A0-4514-034B-93ED-204C6595F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4" name="頁尾版面配置區 3">
            <a:extLst>
              <a:ext uri="{FF2B5EF4-FFF2-40B4-BE49-F238E27FC236}">
                <a16:creationId xmlns="" xmlns:a16="http://schemas.microsoft.com/office/drawing/2014/main" id="{F335232D-8940-BD4A-90B3-6A9802E1C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="" xmlns:a16="http://schemas.microsoft.com/office/drawing/2014/main" id="{610F8706-05D2-084F-81A2-8B018DD05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462599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E848ADF8-4C63-B54D-B200-CEE63F3B7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安裝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E20B13C4-E8D3-F541-81D2-9D8C50139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For MAC</a:t>
            </a:r>
          </a:p>
          <a:p>
            <a:pPr lvl="1"/>
            <a:r>
              <a:rPr kumimoji="1" lang="zh-CN" altLang="en-US" dirty="0"/>
              <a:t>安裝</a:t>
            </a:r>
            <a:r>
              <a:rPr kumimoji="1" lang="en-US" altLang="zh-CN" dirty="0"/>
              <a:t> </a:t>
            </a:r>
            <a:r>
              <a:rPr kumimoji="1" lang="en-US" altLang="zh-TW" dirty="0" err="1"/>
              <a:t>Xcode</a:t>
            </a:r>
            <a:endParaRPr kumimoji="1" lang="en-US" altLang="zh-TW" dirty="0"/>
          </a:p>
          <a:p>
            <a:r>
              <a:rPr kumimoji="1" lang="en-US" altLang="zh-TW" dirty="0"/>
              <a:t>For Windows</a:t>
            </a:r>
          </a:p>
          <a:p>
            <a:pPr lvl="1"/>
            <a:r>
              <a:rPr kumimoji="1" lang="en-US" altLang="zh-TW" dirty="0"/>
              <a:t>Git SCM</a:t>
            </a:r>
          </a:p>
          <a:p>
            <a:pPr lvl="1"/>
            <a:r>
              <a:rPr kumimoji="1" lang="en" altLang="zh-TW" dirty="0">
                <a:hlinkClick r:id="rId2"/>
              </a:rPr>
              <a:t>https://git-scm.com</a:t>
            </a:r>
            <a:r>
              <a:rPr kumimoji="1" lang="en" altLang="zh-TW" dirty="0"/>
              <a:t> </a:t>
            </a:r>
            <a:endParaRPr kumimoji="1" lang="zh-TW" altLang="en-US" dirty="0"/>
          </a:p>
        </p:txBody>
      </p:sp>
      <p:sp>
        <p:nvSpPr>
          <p:cNvPr id="4" name="日期版面配置區 3">
            <a:extLst>
              <a:ext uri="{FF2B5EF4-FFF2-40B4-BE49-F238E27FC236}">
                <a16:creationId xmlns="" xmlns:a16="http://schemas.microsoft.com/office/drawing/2014/main" id="{42877EFA-AE85-BF43-ACDA-9C296C350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5" name="頁尾版面配置區 4">
            <a:extLst>
              <a:ext uri="{FF2B5EF4-FFF2-40B4-BE49-F238E27FC236}">
                <a16:creationId xmlns="" xmlns:a16="http://schemas.microsoft.com/office/drawing/2014/main" id="{1AAE752C-93DA-9745-A845-004C2BE77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="" xmlns:a16="http://schemas.microsoft.com/office/drawing/2014/main" id="{0C1EC84A-930F-9144-A99E-88654A105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42482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7DB73319-6257-AB42-ABA7-5F0790742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Git </a:t>
            </a:r>
            <a:r>
              <a:rPr kumimoji="1" lang="zh-CN" altLang="en-US" dirty="0"/>
              <a:t>初始化設定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105CEF41-DEE3-FD43-ABEF-F6A04AE76B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$ git config --global --edit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F03E7F44-EAC8-AA45-948E-A03D8BA9EC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2400" y="3030537"/>
            <a:ext cx="9347200" cy="1282700"/>
          </a:xfrm>
          <a:prstGeom prst="rect">
            <a:avLst/>
          </a:prstGeom>
        </p:spPr>
      </p:pic>
      <p:sp>
        <p:nvSpPr>
          <p:cNvPr id="5" name="日期版面配置區 4">
            <a:extLst>
              <a:ext uri="{FF2B5EF4-FFF2-40B4-BE49-F238E27FC236}">
                <a16:creationId xmlns="" xmlns:a16="http://schemas.microsoft.com/office/drawing/2014/main" id="{195895E3-2385-B240-BFE4-939EF7DFB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zh-TW" altLang="en-US"/>
              <a:t>朱克剛</a:t>
            </a:r>
          </a:p>
        </p:txBody>
      </p:sp>
      <p:sp>
        <p:nvSpPr>
          <p:cNvPr id="6" name="頁尾版面配置區 5">
            <a:extLst>
              <a:ext uri="{FF2B5EF4-FFF2-40B4-BE49-F238E27FC236}">
                <a16:creationId xmlns="" xmlns:a16="http://schemas.microsoft.com/office/drawing/2014/main" id="{ECED2634-0766-1349-8E86-31A7F7EA1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zh-TW"/>
              <a:t>GIT</a:t>
            </a:r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="" xmlns:a16="http://schemas.microsoft.com/office/drawing/2014/main" id="{3B8D51F0-E1A1-CF45-A8D7-0939EF244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6C789-9431-F240-8656-ED292861A5A4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274932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肥皂">
  <a:themeElements>
    <a:clrScheme name="肥皂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肥皂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肥皂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1217</TotalTime>
  <Words>1335</Words>
  <Application>Microsoft Macintosh PowerPoint</Application>
  <PresentationFormat>自訂</PresentationFormat>
  <Paragraphs>447</Paragraphs>
  <Slides>53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53</vt:i4>
      </vt:variant>
    </vt:vector>
  </HeadingPairs>
  <TitlesOfParts>
    <vt:vector size="54" baseType="lpstr">
      <vt:lpstr>肥皂</vt:lpstr>
      <vt:lpstr>GIT</vt:lpstr>
      <vt:lpstr>PowerPoint 簡報</vt:lpstr>
      <vt:lpstr>GIT原理</vt:lpstr>
      <vt:lpstr>PowerPoint 簡報</vt:lpstr>
      <vt:lpstr>PowerPoint 簡報</vt:lpstr>
      <vt:lpstr>PowerPoint 簡報</vt:lpstr>
      <vt:lpstr>PowerPoint 簡報</vt:lpstr>
      <vt:lpstr>安裝</vt:lpstr>
      <vt:lpstr>Git 初始化設定</vt:lpstr>
      <vt:lpstr>建立git倉庫</vt:lpstr>
      <vt:lpstr>新增檔案</vt:lpstr>
      <vt:lpstr>追蹤新檔案</vt:lpstr>
      <vt:lpstr>修改已追蹤的檔案</vt:lpstr>
      <vt:lpstr>暫存剛剛的修改</vt:lpstr>
      <vt:lpstr>顯示差異</vt:lpstr>
      <vt:lpstr>遞交變更</vt:lpstr>
      <vt:lpstr>查看遞交歷史</vt:lpstr>
      <vt:lpstr>移除檔案</vt:lpstr>
      <vt:lpstr>排除檔案</vt:lpstr>
      <vt:lpstr>建立標籤</vt:lpstr>
      <vt:lpstr>標記標籤</vt:lpstr>
      <vt:lpstr>別名</vt:lpstr>
      <vt:lpstr>取消 commit</vt:lpstr>
      <vt:lpstr>HEAD指標</vt:lpstr>
      <vt:lpstr>放棄目前的修改</vt:lpstr>
      <vt:lpstr>重頭戲：分支</vt:lpstr>
      <vt:lpstr>建立三個檔案並且分別遞交三次</vt:lpstr>
      <vt:lpstr>建立分支</vt:lpstr>
      <vt:lpstr>切換到別的分支</vt:lpstr>
      <vt:lpstr>在別的分支遞交-1</vt:lpstr>
      <vt:lpstr>在別的分支遞交-2</vt:lpstr>
      <vt:lpstr>圖形顯示 log</vt:lpstr>
      <vt:lpstr>合併分支</vt:lpstr>
      <vt:lpstr>刪除分支</vt:lpstr>
      <vt:lpstr>練習</vt:lpstr>
      <vt:lpstr>練習 – 結果</vt:lpstr>
      <vt:lpstr>合併衝突</vt:lpstr>
      <vt:lpstr>解決合併衝突</vt:lpstr>
      <vt:lpstr>分支管理</vt:lpstr>
      <vt:lpstr>變基 - 1</vt:lpstr>
      <vt:lpstr>變基 - 2</vt:lpstr>
      <vt:lpstr>變基 - 3</vt:lpstr>
      <vt:lpstr>合併多個 commit</vt:lpstr>
      <vt:lpstr>HEAD^ 與 HEAD~ 的不同</vt:lpstr>
      <vt:lpstr>HEAD^ 與 HEAD~ 的不同</vt:lpstr>
      <vt:lpstr>遠端倉庫使用</vt:lpstr>
      <vt:lpstr>遠端倉庫使用</vt:lpstr>
      <vt:lpstr>顯示遠端倉庫</vt:lpstr>
      <vt:lpstr>增加遠端倉庫</vt:lpstr>
      <vt:lpstr>從遠端倉庫取得資料</vt:lpstr>
      <vt:lpstr>發送至遠端倉庫</vt:lpstr>
      <vt:lpstr>GIT常用指令一覽表</vt:lpstr>
      <vt:lpstr>PowerPoint 簡報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GIT</dc:title>
  <dc:creator>KoKang Chu</dc:creator>
  <cp:lastModifiedBy>lin</cp:lastModifiedBy>
  <cp:revision>50</cp:revision>
  <dcterms:created xsi:type="dcterms:W3CDTF">2019-02-18T02:02:03Z</dcterms:created>
  <dcterms:modified xsi:type="dcterms:W3CDTF">2019-03-23T02:56:31Z</dcterms:modified>
</cp:coreProperties>
</file>